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343" r:id="rId2"/>
    <p:sldId id="336" r:id="rId3"/>
    <p:sldId id="309" r:id="rId4"/>
    <p:sldId id="324" r:id="rId5"/>
    <p:sldId id="325" r:id="rId6"/>
    <p:sldId id="326" r:id="rId7"/>
    <p:sldId id="322" r:id="rId8"/>
    <p:sldId id="338" r:id="rId9"/>
    <p:sldId id="311" r:id="rId10"/>
    <p:sldId id="315" r:id="rId11"/>
    <p:sldId id="344" r:id="rId12"/>
    <p:sldId id="345" r:id="rId13"/>
    <p:sldId id="347" r:id="rId14"/>
    <p:sldId id="348" r:id="rId15"/>
    <p:sldId id="349" r:id="rId16"/>
    <p:sldId id="323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39" r:id="rId25"/>
  </p:sldIdLst>
  <p:sldSz cx="12192000" cy="6858000"/>
  <p:notesSz cx="6858000" cy="9144000"/>
  <p:embeddedFontLst>
    <p:embeddedFont>
      <p:font typeface="Acme" panose="020B0604020202020204" charset="0"/>
      <p:regular r:id="rId27"/>
    </p:embeddedFont>
    <p:embeddedFont>
      <p:font typeface="Dubai" panose="020B0503030403030204" pitchFamily="34" charset="-78"/>
      <p:regular r:id="rId28"/>
      <p:bold r:id="rId29"/>
    </p:embeddedFont>
    <p:embeddedFont>
      <p:font typeface="Exo 2" panose="020B0604020202020204" charset="0"/>
      <p:regular r:id="rId30"/>
      <p:bold r:id="rId31"/>
      <p:italic r:id="rId32"/>
      <p:boldItalic r:id="rId33"/>
    </p:embeddedFont>
    <p:embeddedFont>
      <p:font typeface="Exo 2 Black" panose="020B0604020202020204" charset="0"/>
      <p:bold r:id="rId34"/>
      <p:italic r:id="rId35"/>
      <p:boldItalic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</p:embeddedFontLst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BED0"/>
    <a:srgbClr val="04273D"/>
    <a:srgbClr val="FFF7F4"/>
    <a:srgbClr val="43546B"/>
    <a:srgbClr val="44536A"/>
    <a:srgbClr val="42536A"/>
    <a:srgbClr val="6B89B0"/>
    <a:srgbClr val="AFBDCF"/>
    <a:srgbClr val="AFBDCE"/>
    <a:srgbClr val="B9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07"/>
  </p:normalViewPr>
  <p:slideViewPr>
    <p:cSldViewPr snapToGrid="0">
      <p:cViewPr varScale="1">
        <p:scale>
          <a:sx n="76" d="100"/>
          <a:sy n="76" d="100"/>
        </p:scale>
        <p:origin x="197" y="-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A4040-E3D6-0946-98C5-ACBE923FBA5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01A7C-189C-8346-A00A-19F0F1C5325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8137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067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73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05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37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58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220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40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5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070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236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2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552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499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00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507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13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53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88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98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15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17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278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71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10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BA99-C62E-AE4C-20BC-2AADB98F1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BDC73-2E59-943C-722A-CFDBDA542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57009-878A-9784-1628-BD1A0A88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7F6FD-4225-D27A-2A1C-B540B4BA7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B5B7-DD61-81D6-3530-88EA066B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7008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DF79-5681-27F8-E320-401B252D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49500-AE73-C749-FAFA-92DFFCA9A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F9A9-094D-681C-9DEE-8CC89F6E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ED85-051C-76BD-D37D-5467D36D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8F073-E46D-2A68-BB6D-0417D916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4040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A7310-24D0-EE24-1309-E8BE5B91D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F0400-4C5B-A8AB-9C17-D657B36F5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03EBD-3F33-05BC-E882-980F48A4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29FB3-293B-9394-FFE4-AB8086CB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C76E-232D-C08D-6DF4-3F65672F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513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7117-5B44-777E-8E21-E6AD63E0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0D6AC-AEE8-A560-28A9-2981314F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96DD-A517-4018-BBA5-A13DC06D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0D022-12FB-053F-090C-8B8A2D98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564D-8905-0C71-8604-AC2785DC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309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5CD3-BE15-0DD0-372F-3A937A77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1D7D7-D539-6216-064F-4C204E20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E1E8-D3D3-1F2A-6AE5-6F478729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630D-798A-0E9F-1723-E767BD7A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A1ED8-1B80-B357-00D2-E3AAD2A6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6912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23E5-8AAD-D6E6-8FBD-7A221A8C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A7E6-F946-E9BC-7879-271ED5698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A6913-F555-51CB-48CB-A8CB93245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D0008-DDC4-126D-E96E-F31A9BA5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58C30-1AEB-4AE3-6F4C-DDAA78B3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FD6C8-879C-96D2-DE38-BAAEE18E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7556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E9E6-E175-45E8-E8AD-927DA5F4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FB480-1FC2-841B-D4A4-D82E058D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1191D-F66C-D7E1-0579-12A3ADE3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AA2DF-F58A-A6B8-FEB5-691E3D8CC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F6CF3-DD46-D74F-DD1D-90459DF46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B7231-81A6-8657-AD5B-9B76C01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0A9EE-6317-0EC0-5ECD-FC08B626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3B069-0CA7-F12E-5939-DDFF0BFD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7898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6CC7-EE4B-FEE2-31D1-E8A4F141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942E6-F2DF-802F-7344-784163E4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1BC95-71E5-5827-60A1-C982B825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12286-DA3A-54F8-EFB2-E4FF1A3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4353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E157C-061E-F62D-C13B-96CDF60A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CE3CD-09CA-9645-96A2-4B7A0AB2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81C7-2128-1FCA-B17E-8921B7AB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1823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14A7-814F-A031-161D-7369D41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2A87-2ABD-5857-8F6A-837248E3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D1193-51BC-601D-69A8-B854F5A1C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D73CB-011E-FF05-8727-B250BF1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4177A-BB24-460C-5ED5-4DDCC9B2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D808F-B81E-B3CC-6C29-FB5FA9E8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8873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AA6D-BB07-0851-B30B-7E488EFF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169E0-7AEE-7B75-E6B4-0E205F650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A6534-00CA-A4BB-9B8F-FA8DA3A33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9089E-EBE6-DAB8-76B2-29FB115B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53B8-2DE1-2B07-0E37-8990130B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C3E6-E0CF-C2DE-D2ED-9D7A17F9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1377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37E6C6-0A84-B5F7-03BF-ABFFC28B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D31D9-410F-0CE9-CF0A-4F39AFE6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2DC6F-4DBA-19F1-35BC-DE2DA1F9E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F421-5EE2-CF40-9410-4936A955708A}" type="datetimeFigureOut">
              <a:rPr lang="en-SA" smtClean="0"/>
              <a:t>12/11/2025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00079-48E3-1AB8-EC46-8F09D8860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9C2F4-8B28-7B41-030B-16C558DB9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5635F-B0B5-C340-9541-F9CA24EC654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454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9.wdp"/><Relationship Id="rId10" Type="http://schemas.microsoft.com/office/2007/relationships/hdphoto" Target="../media/hdphoto11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2.wdp"/><Relationship Id="rId10" Type="http://schemas.microsoft.com/office/2007/relationships/hdphoto" Target="../media/hdphoto13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1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4.wdp"/><Relationship Id="rId10" Type="http://schemas.microsoft.com/office/2007/relationships/hdphoto" Target="../media/hdphoto16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18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-704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053234" y="5765666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4311601" y="-369244"/>
            <a:ext cx="16071909" cy="10627667"/>
          </a:xfrm>
          <a:prstGeom prst="rect">
            <a:avLst/>
          </a:prstGeom>
          <a:solidFill>
            <a:srgbClr val="FEF7F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914400" rtl="1" eaLnBrk="1" latinLnBrk="0" hangingPunct="1"/>
            <a:endParaRPr lang="en-US" dirty="0">
              <a:solidFill>
                <a:srgbClr val="44536A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07A865-9FDB-55DE-A656-927D1DC57614}"/>
              </a:ext>
            </a:extLst>
          </p:cNvPr>
          <p:cNvSpPr/>
          <p:nvPr/>
        </p:nvSpPr>
        <p:spPr>
          <a:xfrm>
            <a:off x="1094367" y="736600"/>
            <a:ext cx="5001633" cy="5080275"/>
          </a:xfrm>
          <a:prstGeom prst="roundRect">
            <a:avLst>
              <a:gd name="adj" fmla="val 23174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65837-340F-A812-153C-C7B0B308E902}"/>
              </a:ext>
            </a:extLst>
          </p:cNvPr>
          <p:cNvSpPr txBox="1"/>
          <p:nvPr/>
        </p:nvSpPr>
        <p:spPr>
          <a:xfrm>
            <a:off x="6524470" y="2653152"/>
            <a:ext cx="7539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URL Shortener </a:t>
            </a:r>
            <a:endParaRPr lang="ar-SA" sz="7200" b="1" dirty="0">
              <a:solidFill>
                <a:srgbClr val="04273D"/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A896F-2F17-63F7-4274-FD3F05C7AC56}"/>
              </a:ext>
            </a:extLst>
          </p:cNvPr>
          <p:cNvSpPr txBox="1"/>
          <p:nvPr/>
        </p:nvSpPr>
        <p:spPr>
          <a:xfrm>
            <a:off x="6433770" y="4020966"/>
            <a:ext cx="5001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Dubai" panose="020B0503030403030204" pitchFamily="34" charset="-78"/>
                <a:cs typeface="Dubai" panose="020B0503030403030204" pitchFamily="34" charset="-78"/>
              </a:rPr>
              <a:t>Technologies: React, Node.js, PostgreSQL, Docker, Kubernetes, Prometheus, Grafana, GitHub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5B8C8-88C5-C801-2842-88AD1881F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3159" y="1041124"/>
            <a:ext cx="4674013" cy="467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5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F628A5B-389F-3A61-0A71-CB40B1410692}"/>
              </a:ext>
            </a:extLst>
          </p:cNvPr>
          <p:cNvGrpSpPr/>
          <p:nvPr/>
        </p:nvGrpSpPr>
        <p:grpSpPr>
          <a:xfrm>
            <a:off x="2346419" y="4173755"/>
            <a:ext cx="8428441" cy="7890132"/>
            <a:chOff x="2346419" y="4173755"/>
            <a:chExt cx="8428441" cy="7890132"/>
          </a:xfrm>
        </p:grpSpPr>
        <p:sp>
          <p:nvSpPr>
            <p:cNvPr id="16" name="Pie 15">
              <a:extLst>
                <a:ext uri="{FF2B5EF4-FFF2-40B4-BE49-F238E27FC236}">
                  <a16:creationId xmlns:a16="http://schemas.microsoft.com/office/drawing/2014/main" id="{F09EC803-A9D3-6AB1-087C-1E80D931400E}"/>
                </a:ext>
              </a:extLst>
            </p:cNvPr>
            <p:cNvSpPr/>
            <p:nvPr/>
          </p:nvSpPr>
          <p:spPr>
            <a:xfrm>
              <a:off x="2346419" y="4173755"/>
              <a:ext cx="7883816" cy="7890132"/>
            </a:xfrm>
            <a:prstGeom prst="pie">
              <a:avLst>
                <a:gd name="adj1" fmla="val 18882827"/>
                <a:gd name="adj2" fmla="val 20600527"/>
              </a:avLst>
            </a:prstGeom>
            <a:solidFill>
              <a:srgbClr val="04273D"/>
            </a:solidFill>
            <a:effectLst>
              <a:outerShdw blurRad="324182" dist="38100" dir="2700000" sx="101587" sy="101587" algn="tl" rotWithShape="0">
                <a:schemeClr val="tx1">
                  <a:alpha val="41566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78D039-EFC1-E6BF-2B24-CBFFACBDB2C7}"/>
                </a:ext>
              </a:extLst>
            </p:cNvPr>
            <p:cNvSpPr txBox="1"/>
            <p:nvPr/>
          </p:nvSpPr>
          <p:spPr>
            <a:xfrm>
              <a:off x="7466022" y="5924353"/>
              <a:ext cx="330883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FFF7F3"/>
                  </a:solidFill>
                  <a:effectLst/>
                  <a:latin typeface="Exo 2 Black" pitchFamily="2" charset="77"/>
                  <a:ea typeface="Exo 2 Black" pitchFamily="2" charset="77"/>
                </a:rPr>
                <a:t>04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2AC9F6-3387-41E8-8A9B-E0D1E4F1BE85}"/>
              </a:ext>
            </a:extLst>
          </p:cNvPr>
          <p:cNvGrpSpPr/>
          <p:nvPr/>
        </p:nvGrpSpPr>
        <p:grpSpPr>
          <a:xfrm>
            <a:off x="2585531" y="3823846"/>
            <a:ext cx="7883816" cy="7890132"/>
            <a:chOff x="2585531" y="3823846"/>
            <a:chExt cx="7883816" cy="7890132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873F27E1-E498-2B10-8563-3524F6B52BEF}"/>
                </a:ext>
              </a:extLst>
            </p:cNvPr>
            <p:cNvSpPr/>
            <p:nvPr/>
          </p:nvSpPr>
          <p:spPr>
            <a:xfrm>
              <a:off x="2585531" y="3823846"/>
              <a:ext cx="7883816" cy="7890132"/>
            </a:xfrm>
            <a:prstGeom prst="pie">
              <a:avLst>
                <a:gd name="adj1" fmla="val 15543507"/>
                <a:gd name="adj2" fmla="val 19012145"/>
              </a:avLst>
            </a:prstGeom>
            <a:solidFill>
              <a:srgbClr val="FFF7F3"/>
            </a:solidFill>
            <a:effectLst>
              <a:outerShdw blurRad="324182" dist="38100" dir="2700000" sx="101587" sy="101587" algn="tl" rotWithShape="0">
                <a:schemeClr val="tx1">
                  <a:alpha val="41566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38B684-C373-174F-19A1-835CF7C24B3C}"/>
                </a:ext>
              </a:extLst>
            </p:cNvPr>
            <p:cNvSpPr txBox="1"/>
            <p:nvPr/>
          </p:nvSpPr>
          <p:spPr>
            <a:xfrm>
              <a:off x="5933767" y="5267585"/>
              <a:ext cx="330883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4273D"/>
                  </a:solidFill>
                  <a:effectLst/>
                  <a:latin typeface="Exo 2 Black" pitchFamily="2" charset="77"/>
                  <a:ea typeface="Exo 2 Black" pitchFamily="2" charset="77"/>
                </a:rPr>
                <a:t>03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B2C411-B1DB-EB87-4541-A9637A2E680F}"/>
              </a:ext>
            </a:extLst>
          </p:cNvPr>
          <p:cNvGrpSpPr/>
          <p:nvPr/>
        </p:nvGrpSpPr>
        <p:grpSpPr>
          <a:xfrm>
            <a:off x="2356234" y="3315850"/>
            <a:ext cx="7883816" cy="7890132"/>
            <a:chOff x="2356234" y="3315850"/>
            <a:chExt cx="7883816" cy="7890132"/>
          </a:xfrm>
        </p:grpSpPr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65B94201-9FBB-2A4A-7C69-633B43AB7973}"/>
                </a:ext>
              </a:extLst>
            </p:cNvPr>
            <p:cNvSpPr/>
            <p:nvPr/>
          </p:nvSpPr>
          <p:spPr>
            <a:xfrm>
              <a:off x="2356234" y="3315850"/>
              <a:ext cx="7883816" cy="7890132"/>
            </a:xfrm>
            <a:prstGeom prst="pie">
              <a:avLst>
                <a:gd name="adj1" fmla="val 15192032"/>
                <a:gd name="adj2" fmla="val 17752101"/>
              </a:avLst>
            </a:prstGeom>
            <a:solidFill>
              <a:srgbClr val="04273D"/>
            </a:solidFill>
            <a:effectLst>
              <a:outerShdw blurRad="324182" dist="38100" dir="2700000" sx="101587" sy="101587" algn="tl" rotWithShape="0">
                <a:schemeClr val="tx1">
                  <a:alpha val="41566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23566E-C024-FDD7-6706-481677589F39}"/>
                </a:ext>
              </a:extLst>
            </p:cNvPr>
            <p:cNvSpPr txBox="1"/>
            <p:nvPr/>
          </p:nvSpPr>
          <p:spPr>
            <a:xfrm>
              <a:off x="4736314" y="4340957"/>
              <a:ext cx="330883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FFF7F3"/>
                  </a:solidFill>
                  <a:effectLst/>
                  <a:latin typeface="Exo 2 Black" pitchFamily="2" charset="77"/>
                  <a:ea typeface="Exo 2 Black" pitchFamily="2" charset="77"/>
                </a:rPr>
                <a:t>02</a:t>
              </a:r>
            </a:p>
          </p:txBody>
        </p:sp>
      </p:grpSp>
      <p:grpSp>
        <p:nvGrpSpPr>
          <p:cNvPr id="221" name="Google Shape;9763;p16">
            <a:extLst>
              <a:ext uri="{FF2B5EF4-FFF2-40B4-BE49-F238E27FC236}">
                <a16:creationId xmlns:a16="http://schemas.microsoft.com/office/drawing/2014/main" id="{CAF721DD-DD95-42C9-9D59-E750C36336A2}"/>
              </a:ext>
            </a:extLst>
          </p:cNvPr>
          <p:cNvGrpSpPr/>
          <p:nvPr/>
        </p:nvGrpSpPr>
        <p:grpSpPr>
          <a:xfrm>
            <a:off x="2856793" y="6637967"/>
            <a:ext cx="386234" cy="516106"/>
            <a:chOff x="903530" y="3806125"/>
            <a:chExt cx="264550" cy="353222"/>
          </a:xfrm>
          <a:noFill/>
        </p:grpSpPr>
        <p:sp>
          <p:nvSpPr>
            <p:cNvPr id="222" name="Google Shape;9764;p16">
              <a:extLst>
                <a:ext uri="{FF2B5EF4-FFF2-40B4-BE49-F238E27FC236}">
                  <a16:creationId xmlns:a16="http://schemas.microsoft.com/office/drawing/2014/main" id="{404A80F2-BF5E-4124-8B77-862B8E3D592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9765;p16">
              <a:extLst>
                <a:ext uri="{FF2B5EF4-FFF2-40B4-BE49-F238E27FC236}">
                  <a16:creationId xmlns:a16="http://schemas.microsoft.com/office/drawing/2014/main" id="{B4905B06-6178-4624-A56F-143ADA0D56AA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9766;p16">
              <a:extLst>
                <a:ext uri="{FF2B5EF4-FFF2-40B4-BE49-F238E27FC236}">
                  <a16:creationId xmlns:a16="http://schemas.microsoft.com/office/drawing/2014/main" id="{1FB1FD05-007D-43E1-83B7-C151F7EBB3E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9767;p16">
              <a:extLst>
                <a:ext uri="{FF2B5EF4-FFF2-40B4-BE49-F238E27FC236}">
                  <a16:creationId xmlns:a16="http://schemas.microsoft.com/office/drawing/2014/main" id="{83783041-F5C4-462C-AFE5-B0DA9B921F2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C193779-F83A-EA2A-2179-37207A72FCC9}"/>
              </a:ext>
            </a:extLst>
          </p:cNvPr>
          <p:cNvSpPr txBox="1">
            <a:spLocks/>
          </p:cNvSpPr>
          <p:nvPr/>
        </p:nvSpPr>
        <p:spPr>
          <a:xfrm>
            <a:off x="-60426" y="1239181"/>
            <a:ext cx="4911378" cy="173655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ar-SA" sz="6000" b="1" i="1" dirty="0">
                <a:solidFill>
                  <a:srgbClr val="FFF7F3"/>
                </a:solidFill>
                <a:latin typeface="SignPainter-HouseScript" panose="02000006070000020004" pitchFamily="2" charset="0"/>
              </a:rPr>
              <a:t>D</a:t>
            </a:r>
            <a:r>
              <a:rPr lang="en-US" sz="6000" b="1" i="1" dirty="0">
                <a:solidFill>
                  <a:srgbClr val="FFF7F3"/>
                </a:solidFill>
                <a:latin typeface="SignPainter-HouseScript" panose="02000006070000020004" pitchFamily="2" charset="0"/>
              </a:rPr>
              <a:t>ocker </a:t>
            </a:r>
            <a:r>
              <a:rPr lang="en-US" sz="6000" b="1" i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Compose</a:t>
            </a:r>
            <a:r>
              <a:rPr lang="en-US" sz="6000" b="1" i="1" dirty="0">
                <a:solidFill>
                  <a:srgbClr val="FFF7F3"/>
                </a:solidFill>
                <a:latin typeface="SignPainter-HouseScript" panose="02000006070000020004" pitchFamily="2" charset="0"/>
              </a:rPr>
              <a:t> </a:t>
            </a:r>
          </a:p>
          <a:p>
            <a:pPr algn="ctr"/>
            <a:endParaRPr lang="en-US" sz="60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7A155-A9C8-ACE1-FA8C-1CDB0D89BC15}"/>
              </a:ext>
            </a:extLst>
          </p:cNvPr>
          <p:cNvGrpSpPr/>
          <p:nvPr/>
        </p:nvGrpSpPr>
        <p:grpSpPr>
          <a:xfrm>
            <a:off x="2423967" y="2909453"/>
            <a:ext cx="7883816" cy="7890132"/>
            <a:chOff x="2423967" y="2909453"/>
            <a:chExt cx="7883816" cy="7890132"/>
          </a:xfrm>
        </p:grpSpPr>
        <p:sp>
          <p:nvSpPr>
            <p:cNvPr id="3" name="Pie 2">
              <a:extLst>
                <a:ext uri="{FF2B5EF4-FFF2-40B4-BE49-F238E27FC236}">
                  <a16:creationId xmlns:a16="http://schemas.microsoft.com/office/drawing/2014/main" id="{5DAC4096-9761-05DD-9466-0FAC0094ABB7}"/>
                </a:ext>
              </a:extLst>
            </p:cNvPr>
            <p:cNvSpPr/>
            <p:nvPr/>
          </p:nvSpPr>
          <p:spPr>
            <a:xfrm>
              <a:off x="2423967" y="2909453"/>
              <a:ext cx="7883816" cy="7890132"/>
            </a:xfrm>
            <a:prstGeom prst="pie">
              <a:avLst>
                <a:gd name="adj1" fmla="val 10800000"/>
                <a:gd name="adj2" fmla="val 15128429"/>
              </a:avLst>
            </a:prstGeom>
            <a:solidFill>
              <a:srgbClr val="FFF7F3"/>
            </a:solidFill>
            <a:effectLst>
              <a:outerShdw blurRad="324182" dist="38100" dir="2700000" sx="101587" sy="101587" algn="tl" rotWithShape="0">
                <a:schemeClr val="tx1">
                  <a:alpha val="41566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EB4C6A-2217-C1B8-DBC9-2793CCCC08F5}"/>
                </a:ext>
              </a:extLst>
            </p:cNvPr>
            <p:cNvSpPr txBox="1"/>
            <p:nvPr/>
          </p:nvSpPr>
          <p:spPr>
            <a:xfrm>
              <a:off x="2787162" y="4853991"/>
              <a:ext cx="33088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04273D"/>
                  </a:solidFill>
                  <a:effectLst/>
                  <a:latin typeface="Exo 2 Black" pitchFamily="2" charset="77"/>
                  <a:ea typeface="Exo 2 Black" pitchFamily="2" charset="77"/>
                </a:rPr>
                <a:t>01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C14238-5131-529F-979E-6C8FFC2B4A63}"/>
              </a:ext>
            </a:extLst>
          </p:cNvPr>
          <p:cNvSpPr txBox="1"/>
          <p:nvPr/>
        </p:nvSpPr>
        <p:spPr>
          <a:xfrm>
            <a:off x="366804" y="3710533"/>
            <a:ext cx="2805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BDCF"/>
                </a:solidFill>
                <a:latin typeface="Exo 2" pitchFamily="2" charset="77"/>
                <a:ea typeface="Exo 2" pitchFamily="2" charset="77"/>
              </a:rPr>
              <a:t>Ensures containers are healthy before receiving traffic.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EF8D8-17AF-E03B-D607-BCB4AB2173DF}"/>
              </a:ext>
            </a:extLst>
          </p:cNvPr>
          <p:cNvSpPr txBox="1"/>
          <p:nvPr/>
        </p:nvSpPr>
        <p:spPr>
          <a:xfrm>
            <a:off x="663718" y="3248805"/>
            <a:ext cx="2620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7F4"/>
                </a:solidFill>
                <a:effectLst/>
                <a:latin typeface="Exo 2 Black" pitchFamily="2" charset="77"/>
                <a:ea typeface="Exo 2 Black" pitchFamily="2" charset="77"/>
                <a:cs typeface="Dubai" panose="020B0503030403030204" pitchFamily="34" charset="-78"/>
              </a:rPr>
              <a:t>Health Checks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32AB4-5D91-1207-4FD1-24677F932B7F}"/>
              </a:ext>
            </a:extLst>
          </p:cNvPr>
          <p:cNvSpPr txBox="1"/>
          <p:nvPr/>
        </p:nvSpPr>
        <p:spPr>
          <a:xfrm>
            <a:off x="4884818" y="1540648"/>
            <a:ext cx="3248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Each service runs inside its own isolated network for better security.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6225A-0994-A40B-99AE-C8007107C017}"/>
              </a:ext>
            </a:extLst>
          </p:cNvPr>
          <p:cNvSpPr txBox="1"/>
          <p:nvPr/>
        </p:nvSpPr>
        <p:spPr>
          <a:xfrm>
            <a:off x="5034795" y="1099119"/>
            <a:ext cx="388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1827"/>
                </a:solidFill>
                <a:effectLst/>
                <a:latin typeface="Exo 2 Black" pitchFamily="2" charset="77"/>
                <a:ea typeface="Exo 2 Black" pitchFamily="2" charset="77"/>
                <a:cs typeface="Dubai" panose="020B0503030403030204" pitchFamily="34" charset="-78"/>
              </a:rPr>
              <a:t>Network Isolation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1953B5-9CA1-DECD-F4F7-7CE3A595B235}"/>
              </a:ext>
            </a:extLst>
          </p:cNvPr>
          <p:cNvSpPr txBox="1"/>
          <p:nvPr/>
        </p:nvSpPr>
        <p:spPr>
          <a:xfrm>
            <a:off x="9538718" y="4672639"/>
            <a:ext cx="2863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Stores data outside containers → Zero data loss on restart.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A220EE-9196-3638-A3A0-C9B9998CA6EF}"/>
              </a:ext>
            </a:extLst>
          </p:cNvPr>
          <p:cNvSpPr txBox="1"/>
          <p:nvPr/>
        </p:nvSpPr>
        <p:spPr>
          <a:xfrm>
            <a:off x="9057945" y="4188080"/>
            <a:ext cx="3248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1827"/>
                </a:solidFill>
                <a:effectLst/>
                <a:latin typeface="Exo 2 Black" pitchFamily="2" charset="77"/>
                <a:ea typeface="Exo 2 Black" pitchFamily="2" charset="77"/>
                <a:cs typeface="Dubai" panose="020B0503030403030204" pitchFamily="34" charset="-78"/>
              </a:rPr>
              <a:t>Persistent Volumes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2880CF-7CF7-D61B-658C-3A95B74BF6E5}"/>
              </a:ext>
            </a:extLst>
          </p:cNvPr>
          <p:cNvSpPr txBox="1"/>
          <p:nvPr/>
        </p:nvSpPr>
        <p:spPr>
          <a:xfrm>
            <a:off x="8529717" y="3011893"/>
            <a:ext cx="3248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BDCF"/>
                </a:solidFill>
                <a:latin typeface="Exo 2" pitchFamily="2" charset="77"/>
                <a:ea typeface="Exo 2" pitchFamily="2" charset="77"/>
              </a:rPr>
              <a:t>Example: Backend starts only after the database is ready.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F64053-035C-E1EE-C749-BB14734D25DE}"/>
              </a:ext>
            </a:extLst>
          </p:cNvPr>
          <p:cNvSpPr txBox="1"/>
          <p:nvPr/>
        </p:nvSpPr>
        <p:spPr>
          <a:xfrm>
            <a:off x="8266804" y="2608579"/>
            <a:ext cx="3511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7F4"/>
                </a:solidFill>
                <a:effectLst/>
                <a:latin typeface="Exo 2 Black" pitchFamily="2" charset="77"/>
                <a:ea typeface="Exo 2 Black" pitchFamily="2" charset="77"/>
                <a:cs typeface="Dubai" panose="020B0503030403030204" pitchFamily="34" charset="-78"/>
              </a:rPr>
              <a:t>Service Dependencies </a:t>
            </a:r>
          </a:p>
        </p:txBody>
      </p:sp>
    </p:spTree>
    <p:extLst>
      <p:ext uri="{BB962C8B-B14F-4D97-AF65-F5344CB8AC3E}">
        <p14:creationId xmlns:p14="http://schemas.microsoft.com/office/powerpoint/2010/main" val="368851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3880594" y="6093598"/>
            <a:ext cx="10994424" cy="10994424"/>
            <a:chOff x="0" y="0"/>
            <a:chExt cx="812800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7081844" y="-9771070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9605607" y="-809392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8;p27">
            <a:extLst>
              <a:ext uri="{FF2B5EF4-FFF2-40B4-BE49-F238E27FC236}">
                <a16:creationId xmlns:a16="http://schemas.microsoft.com/office/drawing/2014/main" id="{A245AD84-BB03-E82F-0114-32A5BEAFB1E2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226502" y="608202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0BADE3-BBD8-970A-D381-86DD407DA4C4}"/>
              </a:ext>
            </a:extLst>
          </p:cNvPr>
          <p:cNvSpPr/>
          <p:nvPr/>
        </p:nvSpPr>
        <p:spPr>
          <a:xfrm>
            <a:off x="1420506" y="413652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4259D1-2C46-8D55-1467-8A7531C6EE2B}"/>
              </a:ext>
            </a:extLst>
          </p:cNvPr>
          <p:cNvSpPr/>
          <p:nvPr/>
        </p:nvSpPr>
        <p:spPr>
          <a:xfrm>
            <a:off x="1452881" y="1996480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C54AB-FD00-A707-1D5A-E97DB9623B43}"/>
              </a:ext>
            </a:extLst>
          </p:cNvPr>
          <p:cNvSpPr/>
          <p:nvPr/>
        </p:nvSpPr>
        <p:spPr>
          <a:xfrm>
            <a:off x="1475396" y="3632971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D3A766-39A7-5FDE-BE52-CC16DF5A0779}"/>
              </a:ext>
            </a:extLst>
          </p:cNvPr>
          <p:cNvSpPr/>
          <p:nvPr/>
        </p:nvSpPr>
        <p:spPr>
          <a:xfrm>
            <a:off x="1507771" y="5215799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14A8C7E-559E-62DA-CA97-26753CE81DB7}"/>
              </a:ext>
            </a:extLst>
          </p:cNvPr>
          <p:cNvSpPr/>
          <p:nvPr/>
        </p:nvSpPr>
        <p:spPr>
          <a:xfrm>
            <a:off x="3011956" y="894043"/>
            <a:ext cx="7414996" cy="5039458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8" name="Title 3">
            <a:extLst>
              <a:ext uri="{FF2B5EF4-FFF2-40B4-BE49-F238E27FC236}">
                <a16:creationId xmlns:a16="http://schemas.microsoft.com/office/drawing/2014/main" id="{0D9F4583-44ED-025A-A594-294982A5A520}"/>
              </a:ext>
            </a:extLst>
          </p:cNvPr>
          <p:cNvSpPr txBox="1">
            <a:spLocks/>
          </p:cNvSpPr>
          <p:nvPr/>
        </p:nvSpPr>
        <p:spPr>
          <a:xfrm>
            <a:off x="3970167" y="2781740"/>
            <a:ext cx="5432625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K8s Deployment </a:t>
            </a:r>
          </a:p>
          <a:p>
            <a:pPr algn="ctr"/>
            <a:endParaRPr lang="en-US" sz="4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D9E4741-AF80-713B-BE1F-9D7BA82A7AC0}"/>
              </a:ext>
            </a:extLst>
          </p:cNvPr>
          <p:cNvSpPr txBox="1"/>
          <p:nvPr/>
        </p:nvSpPr>
        <p:spPr>
          <a:xfrm>
            <a:off x="3713333" y="3459285"/>
            <a:ext cx="7208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536A"/>
                </a:solidFill>
                <a:latin typeface="Acme" panose="02000706050000020004" pitchFamily="2" charset="0"/>
              </a:rPr>
              <a:t>The application is deployed on a fully container-orchestrated environment using Kubernetes to ensure scalability, reliability, and seamless updates.</a:t>
            </a:r>
          </a:p>
          <a:p>
            <a:endParaRPr lang="en-SA" sz="2400" dirty="0"/>
          </a:p>
        </p:txBody>
      </p:sp>
      <p:pic>
        <p:nvPicPr>
          <p:cNvPr id="3074" name="Picture 2" descr="Three Layers - Free interface icons">
            <a:extLst>
              <a:ext uri="{FF2B5EF4-FFF2-40B4-BE49-F238E27FC236}">
                <a16:creationId xmlns:a16="http://schemas.microsoft.com/office/drawing/2014/main" id="{07CF37C0-0B58-44D8-DF1D-F2BF5F65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48" y="564294"/>
            <a:ext cx="746699" cy="746699"/>
          </a:xfrm>
          <a:prstGeom prst="rect">
            <a:avLst/>
          </a:prstGeom>
          <a:noFill/>
        </p:spPr>
      </p:pic>
      <p:pic>
        <p:nvPicPr>
          <p:cNvPr id="3076" name="Picture 4" descr="Nodes connections interface symbol of circles connected by ...">
            <a:extLst>
              <a:ext uri="{FF2B5EF4-FFF2-40B4-BE49-F238E27FC236}">
                <a16:creationId xmlns:a16="http://schemas.microsoft.com/office/drawing/2014/main" id="{6ED4DC31-7CDE-397C-CCAA-CB8771E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48" y="2080208"/>
            <a:ext cx="846500" cy="8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ite and blue ship wheel illustration, Kubernetes Logo ...">
            <a:extLst>
              <a:ext uri="{FF2B5EF4-FFF2-40B4-BE49-F238E27FC236}">
                <a16:creationId xmlns:a16="http://schemas.microsoft.com/office/drawing/2014/main" id="{D1E4E6D6-6E64-34C4-F2B8-285B5341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94" b="91211" l="10000" r="90000">
                        <a14:foregroundMark x1="45111" y1="16992" x2="49333" y2="66211"/>
                        <a14:foregroundMark x1="49333" y1="66211" x2="50556" y2="73242"/>
                        <a14:foregroundMark x1="50556" y1="71680" x2="52778" y2="23047"/>
                        <a14:foregroundMark x1="52778" y1="23047" x2="54444" y2="84766"/>
                        <a14:foregroundMark x1="54444" y1="84766" x2="60444" y2="66602"/>
                        <a14:foregroundMark x1="60444" y1="66602" x2="63000" y2="47852"/>
                        <a14:foregroundMark x1="63000" y1="47852" x2="63000" y2="49414"/>
                        <a14:foregroundMark x1="65222" y1="45117" x2="38444" y2="43359"/>
                        <a14:foregroundMark x1="38444" y1="43359" x2="42111" y2="23438"/>
                        <a14:foregroundMark x1="42111" y1="23438" x2="37333" y2="62695"/>
                        <a14:foregroundMark x1="40556" y1="48633" x2="40889" y2="72070"/>
                        <a14:foregroundMark x1="40889" y1="72070" x2="44000" y2="78906"/>
                        <a14:foregroundMark x1="44000" y1="78906" x2="47556" y2="70703"/>
                        <a14:foregroundMark x1="47556" y1="70703" x2="49889" y2="59961"/>
                        <a14:foregroundMark x1="57000" y1="91602" x2="44000" y2="91211"/>
                        <a14:foregroundMark x1="44000" y1="91211" x2="43333" y2="90430"/>
                        <a14:foregroundMark x1="53556" y1="31055" x2="69333" y2="43945"/>
                        <a14:foregroundMark x1="63222" y1="58008" x2="72111" y2="63086"/>
                        <a14:foregroundMark x1="49000" y1="20898" x2="49000" y2="11328"/>
                        <a14:foregroundMark x1="48556" y1="8594" x2="51333" y2="8984"/>
                        <a14:foregroundMark x1="48556" y1="19336" x2="49667" y2="2343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38" y="1379943"/>
            <a:ext cx="1971820" cy="112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database - Electronic devices &amp; hardware Icons">
            <a:extLst>
              <a:ext uri="{FF2B5EF4-FFF2-40B4-BE49-F238E27FC236}">
                <a16:creationId xmlns:a16="http://schemas.microsoft.com/office/drawing/2014/main" id="{2B03D850-3319-D472-ABCD-89FA2B57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59" y="3676429"/>
            <a:ext cx="903528" cy="9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fresh arrow - Free arrows icons">
            <a:extLst>
              <a:ext uri="{FF2B5EF4-FFF2-40B4-BE49-F238E27FC236}">
                <a16:creationId xmlns:a16="http://schemas.microsoft.com/office/drawing/2014/main" id="{D39D4FAA-E274-DBC7-C4B3-0A6C9F1F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7" y="5387375"/>
            <a:ext cx="716243" cy="716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801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3880594" y="6093598"/>
            <a:ext cx="10994424" cy="10994424"/>
            <a:chOff x="0" y="0"/>
            <a:chExt cx="812800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7081844" y="-9771070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9605607" y="-809392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8;p27">
            <a:extLst>
              <a:ext uri="{FF2B5EF4-FFF2-40B4-BE49-F238E27FC236}">
                <a16:creationId xmlns:a16="http://schemas.microsoft.com/office/drawing/2014/main" id="{A245AD84-BB03-E82F-0114-32A5BEAFB1E2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226502" y="608202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0BADE3-BBD8-970A-D381-86DD407DA4C4}"/>
              </a:ext>
            </a:extLst>
          </p:cNvPr>
          <p:cNvSpPr/>
          <p:nvPr/>
        </p:nvSpPr>
        <p:spPr>
          <a:xfrm>
            <a:off x="936858" y="413652"/>
            <a:ext cx="1548054" cy="1375391"/>
          </a:xfrm>
          <a:prstGeom prst="roundRect">
            <a:avLst/>
          </a:prstGeom>
          <a:solidFill>
            <a:srgbClr val="6B8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4259D1-2C46-8D55-1467-8A7531C6EE2B}"/>
              </a:ext>
            </a:extLst>
          </p:cNvPr>
          <p:cNvSpPr/>
          <p:nvPr/>
        </p:nvSpPr>
        <p:spPr>
          <a:xfrm>
            <a:off x="1452881" y="1996480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C54AB-FD00-A707-1D5A-E97DB9623B43}"/>
              </a:ext>
            </a:extLst>
          </p:cNvPr>
          <p:cNvSpPr/>
          <p:nvPr/>
        </p:nvSpPr>
        <p:spPr>
          <a:xfrm>
            <a:off x="1475396" y="3632971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D3A766-39A7-5FDE-BE52-CC16DF5A0779}"/>
              </a:ext>
            </a:extLst>
          </p:cNvPr>
          <p:cNvSpPr/>
          <p:nvPr/>
        </p:nvSpPr>
        <p:spPr>
          <a:xfrm>
            <a:off x="1507771" y="5215799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14A8C7E-559E-62DA-CA97-26753CE81DB7}"/>
              </a:ext>
            </a:extLst>
          </p:cNvPr>
          <p:cNvSpPr/>
          <p:nvPr/>
        </p:nvSpPr>
        <p:spPr>
          <a:xfrm>
            <a:off x="3011956" y="894043"/>
            <a:ext cx="7414996" cy="5039458"/>
          </a:xfrm>
          <a:prstGeom prst="roundRect">
            <a:avLst/>
          </a:prstGeom>
          <a:solidFill>
            <a:srgbClr val="AFBD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914400" rtl="1" eaLnBrk="1" latinLnBrk="0" hangingPunct="1"/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8" name="Title 3">
            <a:extLst>
              <a:ext uri="{FF2B5EF4-FFF2-40B4-BE49-F238E27FC236}">
                <a16:creationId xmlns:a16="http://schemas.microsoft.com/office/drawing/2014/main" id="{0D9F4583-44ED-025A-A594-294982A5A520}"/>
              </a:ext>
            </a:extLst>
          </p:cNvPr>
          <p:cNvSpPr txBox="1">
            <a:spLocks/>
          </p:cNvSpPr>
          <p:nvPr/>
        </p:nvSpPr>
        <p:spPr>
          <a:xfrm>
            <a:off x="3970167" y="1661757"/>
            <a:ext cx="5432625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Multi Component Deployment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D9E4741-AF80-713B-BE1F-9D7BA82A7AC0}"/>
              </a:ext>
            </a:extLst>
          </p:cNvPr>
          <p:cNvSpPr txBox="1"/>
          <p:nvPr/>
        </p:nvSpPr>
        <p:spPr>
          <a:xfrm>
            <a:off x="3766303" y="3335369"/>
            <a:ext cx="601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7F4"/>
                </a:solidFill>
                <a:latin typeface="Acme" panose="02000706050000020004" pitchFamily="2" charset="0"/>
              </a:rPr>
              <a:t>Frontend, backend, PostgreSQL, and monitoring each run as separate Deployments.</a:t>
            </a:r>
          </a:p>
          <a:p>
            <a:endParaRPr lang="en-SA" sz="2400" dirty="0">
              <a:solidFill>
                <a:srgbClr val="FFF7F4"/>
              </a:solidFill>
              <a:latin typeface="Acme" panose="02000706050000020004" pitchFamily="2" charset="0"/>
            </a:endParaRPr>
          </a:p>
        </p:txBody>
      </p:sp>
      <p:pic>
        <p:nvPicPr>
          <p:cNvPr id="3074" name="Picture 2" descr="Three Layers - Free interface icons">
            <a:extLst>
              <a:ext uri="{FF2B5EF4-FFF2-40B4-BE49-F238E27FC236}">
                <a16:creationId xmlns:a16="http://schemas.microsoft.com/office/drawing/2014/main" id="{07CF37C0-0B58-44D8-DF1D-F2BF5F65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60" y="564294"/>
            <a:ext cx="1085987" cy="10859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273D"/>
            </a:outerShdw>
          </a:effectLst>
        </p:spPr>
      </p:pic>
      <p:pic>
        <p:nvPicPr>
          <p:cNvPr id="3076" name="Picture 4" descr="Nodes connections interface symbol of circles connected by ...">
            <a:extLst>
              <a:ext uri="{FF2B5EF4-FFF2-40B4-BE49-F238E27FC236}">
                <a16:creationId xmlns:a16="http://schemas.microsoft.com/office/drawing/2014/main" id="{6ED4DC31-7CDE-397C-CCAA-CB8771E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48" y="2080208"/>
            <a:ext cx="846500" cy="8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database - Electronic devices &amp; hardware Icons">
            <a:extLst>
              <a:ext uri="{FF2B5EF4-FFF2-40B4-BE49-F238E27FC236}">
                <a16:creationId xmlns:a16="http://schemas.microsoft.com/office/drawing/2014/main" id="{2B03D850-3319-D472-ABCD-89FA2B57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59" y="3676429"/>
            <a:ext cx="903528" cy="9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fresh arrow - Free arrows icons">
            <a:extLst>
              <a:ext uri="{FF2B5EF4-FFF2-40B4-BE49-F238E27FC236}">
                <a16:creationId xmlns:a16="http://schemas.microsoft.com/office/drawing/2014/main" id="{D39D4FAA-E274-DBC7-C4B3-0A6C9F1F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7" y="5387375"/>
            <a:ext cx="716243" cy="716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26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3880594" y="6093598"/>
            <a:ext cx="10994424" cy="10994424"/>
            <a:chOff x="0" y="0"/>
            <a:chExt cx="812800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7081844" y="-9771070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9605607" y="-809392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8;p27">
            <a:extLst>
              <a:ext uri="{FF2B5EF4-FFF2-40B4-BE49-F238E27FC236}">
                <a16:creationId xmlns:a16="http://schemas.microsoft.com/office/drawing/2014/main" id="{A245AD84-BB03-E82F-0114-32A5BEAFB1E2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226502" y="608202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0BADE3-BBD8-970A-D381-86DD407DA4C4}"/>
              </a:ext>
            </a:extLst>
          </p:cNvPr>
          <p:cNvSpPr/>
          <p:nvPr/>
        </p:nvSpPr>
        <p:spPr>
          <a:xfrm>
            <a:off x="1420506" y="413652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4259D1-2C46-8D55-1467-8A7531C6EE2B}"/>
              </a:ext>
            </a:extLst>
          </p:cNvPr>
          <p:cNvSpPr/>
          <p:nvPr/>
        </p:nvSpPr>
        <p:spPr>
          <a:xfrm>
            <a:off x="1033073" y="1983228"/>
            <a:ext cx="1484213" cy="1432520"/>
          </a:xfrm>
          <a:prstGeom prst="roundRect">
            <a:avLst/>
          </a:prstGeom>
          <a:solidFill>
            <a:srgbClr val="6B8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C54AB-FD00-A707-1D5A-E97DB9623B43}"/>
              </a:ext>
            </a:extLst>
          </p:cNvPr>
          <p:cNvSpPr/>
          <p:nvPr/>
        </p:nvSpPr>
        <p:spPr>
          <a:xfrm>
            <a:off x="1475396" y="3632971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D3A766-39A7-5FDE-BE52-CC16DF5A0779}"/>
              </a:ext>
            </a:extLst>
          </p:cNvPr>
          <p:cNvSpPr/>
          <p:nvPr/>
        </p:nvSpPr>
        <p:spPr>
          <a:xfrm>
            <a:off x="1507771" y="5215799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14A8C7E-559E-62DA-CA97-26753CE81DB7}"/>
              </a:ext>
            </a:extLst>
          </p:cNvPr>
          <p:cNvSpPr/>
          <p:nvPr/>
        </p:nvSpPr>
        <p:spPr>
          <a:xfrm>
            <a:off x="3011956" y="894043"/>
            <a:ext cx="7414996" cy="5039458"/>
          </a:xfrm>
          <a:prstGeom prst="roundRect">
            <a:avLst/>
          </a:prstGeom>
          <a:solidFill>
            <a:srgbClr val="AEBE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8" name="Title 3">
            <a:extLst>
              <a:ext uri="{FF2B5EF4-FFF2-40B4-BE49-F238E27FC236}">
                <a16:creationId xmlns:a16="http://schemas.microsoft.com/office/drawing/2014/main" id="{0D9F4583-44ED-025A-A594-294982A5A520}"/>
              </a:ext>
            </a:extLst>
          </p:cNvPr>
          <p:cNvSpPr txBox="1">
            <a:spLocks/>
          </p:cNvSpPr>
          <p:nvPr/>
        </p:nvSpPr>
        <p:spPr>
          <a:xfrm>
            <a:off x="3906244" y="2314012"/>
            <a:ext cx="5432625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Service Discovery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D9E4741-AF80-713B-BE1F-9D7BA82A7AC0}"/>
              </a:ext>
            </a:extLst>
          </p:cNvPr>
          <p:cNvSpPr txBox="1"/>
          <p:nvPr/>
        </p:nvSpPr>
        <p:spPr>
          <a:xfrm>
            <a:off x="3766303" y="3175019"/>
            <a:ext cx="606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FF7F4"/>
                </a:solidFill>
                <a:latin typeface="Acme" panose="02000706050000020004" pitchFamily="2" charset="0"/>
              </a:rPr>
              <a:t>ClusterIP</a:t>
            </a:r>
            <a:r>
              <a:rPr lang="en-US" sz="2400" dirty="0">
                <a:solidFill>
                  <a:srgbClr val="FFF7F4"/>
                </a:solidFill>
                <a:latin typeface="Acme" panose="02000706050000020004" pitchFamily="2" charset="0"/>
              </a:rPr>
              <a:t> for internal communication — </a:t>
            </a:r>
            <a:r>
              <a:rPr lang="en-US" sz="2400" dirty="0" err="1">
                <a:solidFill>
                  <a:srgbClr val="FFF7F4"/>
                </a:solidFill>
                <a:latin typeface="Acme" panose="02000706050000020004" pitchFamily="2" charset="0"/>
              </a:rPr>
              <a:t>NodePort</a:t>
            </a:r>
            <a:r>
              <a:rPr lang="en-US" sz="2400" dirty="0">
                <a:solidFill>
                  <a:srgbClr val="FFF7F4"/>
                </a:solidFill>
                <a:latin typeface="Acme" panose="02000706050000020004" pitchFamily="2" charset="0"/>
              </a:rPr>
              <a:t> for external access.</a:t>
            </a:r>
          </a:p>
          <a:p>
            <a:pPr algn="ctr"/>
            <a:endParaRPr lang="en-SA" sz="2400" dirty="0">
              <a:solidFill>
                <a:srgbClr val="FFF7F4"/>
              </a:solidFill>
              <a:latin typeface="Acme" panose="02000706050000020004" pitchFamily="2" charset="0"/>
            </a:endParaRPr>
          </a:p>
        </p:txBody>
      </p:sp>
      <p:pic>
        <p:nvPicPr>
          <p:cNvPr id="3074" name="Picture 2" descr="Three Layers - Free interface icons">
            <a:extLst>
              <a:ext uri="{FF2B5EF4-FFF2-40B4-BE49-F238E27FC236}">
                <a16:creationId xmlns:a16="http://schemas.microsoft.com/office/drawing/2014/main" id="{07CF37C0-0B58-44D8-DF1D-F2BF5F65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48" y="564294"/>
            <a:ext cx="746699" cy="746699"/>
          </a:xfrm>
          <a:prstGeom prst="rect">
            <a:avLst/>
          </a:prstGeom>
          <a:noFill/>
        </p:spPr>
      </p:pic>
      <p:pic>
        <p:nvPicPr>
          <p:cNvPr id="3076" name="Picture 4" descr="Nodes connections interface symbol of circles connected by ...">
            <a:extLst>
              <a:ext uri="{FF2B5EF4-FFF2-40B4-BE49-F238E27FC236}">
                <a16:creationId xmlns:a16="http://schemas.microsoft.com/office/drawing/2014/main" id="{6ED4DC31-7CDE-397C-CCAA-CB8771E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83" y="2080207"/>
            <a:ext cx="1180365" cy="1180365"/>
          </a:xfrm>
          <a:prstGeom prst="rect">
            <a:avLst/>
          </a:prstGeom>
          <a:noFill/>
          <a:effectLst>
            <a:outerShdw blurRad="56115" dist="50800" dir="7200000" algn="ctr" rotWithShape="0">
              <a:srgbClr val="04273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database - Electronic devices &amp; hardware Icons">
            <a:extLst>
              <a:ext uri="{FF2B5EF4-FFF2-40B4-BE49-F238E27FC236}">
                <a16:creationId xmlns:a16="http://schemas.microsoft.com/office/drawing/2014/main" id="{2B03D850-3319-D472-ABCD-89FA2B57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59" y="3676429"/>
            <a:ext cx="903528" cy="9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fresh arrow - Free arrows icons">
            <a:extLst>
              <a:ext uri="{FF2B5EF4-FFF2-40B4-BE49-F238E27FC236}">
                <a16:creationId xmlns:a16="http://schemas.microsoft.com/office/drawing/2014/main" id="{D39D4FAA-E274-DBC7-C4B3-0A6C9F1F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7" y="5387375"/>
            <a:ext cx="716243" cy="716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203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3880594" y="6093598"/>
            <a:ext cx="10994424" cy="10994424"/>
            <a:chOff x="0" y="0"/>
            <a:chExt cx="812800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7081844" y="-9771070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9605607" y="-809392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8;p27">
            <a:extLst>
              <a:ext uri="{FF2B5EF4-FFF2-40B4-BE49-F238E27FC236}">
                <a16:creationId xmlns:a16="http://schemas.microsoft.com/office/drawing/2014/main" id="{A245AD84-BB03-E82F-0114-32A5BEAFB1E2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226502" y="608202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0BADE3-BBD8-970A-D381-86DD407DA4C4}"/>
              </a:ext>
            </a:extLst>
          </p:cNvPr>
          <p:cNvSpPr/>
          <p:nvPr/>
        </p:nvSpPr>
        <p:spPr>
          <a:xfrm>
            <a:off x="1420506" y="413652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4259D1-2C46-8D55-1467-8A7531C6EE2B}"/>
              </a:ext>
            </a:extLst>
          </p:cNvPr>
          <p:cNvSpPr/>
          <p:nvPr/>
        </p:nvSpPr>
        <p:spPr>
          <a:xfrm>
            <a:off x="1452881" y="1996480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C54AB-FD00-A707-1D5A-E97DB9623B43}"/>
              </a:ext>
            </a:extLst>
          </p:cNvPr>
          <p:cNvSpPr/>
          <p:nvPr/>
        </p:nvSpPr>
        <p:spPr>
          <a:xfrm>
            <a:off x="1079653" y="3612359"/>
            <a:ext cx="1460149" cy="1286229"/>
          </a:xfrm>
          <a:prstGeom prst="roundRect">
            <a:avLst/>
          </a:prstGeom>
          <a:solidFill>
            <a:srgbClr val="6B8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D3A766-39A7-5FDE-BE52-CC16DF5A0779}"/>
              </a:ext>
            </a:extLst>
          </p:cNvPr>
          <p:cNvSpPr/>
          <p:nvPr/>
        </p:nvSpPr>
        <p:spPr>
          <a:xfrm>
            <a:off x="1507771" y="5215799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14A8C7E-559E-62DA-CA97-26753CE81DB7}"/>
              </a:ext>
            </a:extLst>
          </p:cNvPr>
          <p:cNvSpPr/>
          <p:nvPr/>
        </p:nvSpPr>
        <p:spPr>
          <a:xfrm>
            <a:off x="3011956" y="894043"/>
            <a:ext cx="7414996" cy="5039458"/>
          </a:xfrm>
          <a:prstGeom prst="roundRect">
            <a:avLst/>
          </a:prstGeom>
          <a:solidFill>
            <a:srgbClr val="AEBE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8" name="Title 3">
            <a:extLst>
              <a:ext uri="{FF2B5EF4-FFF2-40B4-BE49-F238E27FC236}">
                <a16:creationId xmlns:a16="http://schemas.microsoft.com/office/drawing/2014/main" id="{0D9F4583-44ED-025A-A594-294982A5A520}"/>
              </a:ext>
            </a:extLst>
          </p:cNvPr>
          <p:cNvSpPr txBox="1">
            <a:spLocks/>
          </p:cNvSpPr>
          <p:nvPr/>
        </p:nvSpPr>
        <p:spPr>
          <a:xfrm>
            <a:off x="3992683" y="2434078"/>
            <a:ext cx="5432625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Persistent Storage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D9E4741-AF80-713B-BE1F-9D7BA82A7AC0}"/>
              </a:ext>
            </a:extLst>
          </p:cNvPr>
          <p:cNvSpPr txBox="1"/>
          <p:nvPr/>
        </p:nvSpPr>
        <p:spPr>
          <a:xfrm>
            <a:off x="4118000" y="3324902"/>
            <a:ext cx="571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7F4"/>
                </a:solidFill>
                <a:latin typeface="Acme" panose="02000706050000020004" pitchFamily="2" charset="0"/>
              </a:rPr>
              <a:t>PostgreSQL uses PV + PVC to ensure durable data across restarts.</a:t>
            </a:r>
          </a:p>
          <a:p>
            <a:endParaRPr lang="en-SA" sz="2400" dirty="0">
              <a:solidFill>
                <a:srgbClr val="FFF7F4"/>
              </a:solidFill>
              <a:latin typeface="Acme" panose="02000706050000020004" pitchFamily="2" charset="0"/>
            </a:endParaRPr>
          </a:p>
        </p:txBody>
      </p:sp>
      <p:pic>
        <p:nvPicPr>
          <p:cNvPr id="3074" name="Picture 2" descr="Three Layers - Free interface icons">
            <a:extLst>
              <a:ext uri="{FF2B5EF4-FFF2-40B4-BE49-F238E27FC236}">
                <a16:creationId xmlns:a16="http://schemas.microsoft.com/office/drawing/2014/main" id="{07CF37C0-0B58-44D8-DF1D-F2BF5F65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48" y="564294"/>
            <a:ext cx="746699" cy="746699"/>
          </a:xfrm>
          <a:prstGeom prst="rect">
            <a:avLst/>
          </a:prstGeom>
          <a:noFill/>
        </p:spPr>
      </p:pic>
      <p:pic>
        <p:nvPicPr>
          <p:cNvPr id="3076" name="Picture 4" descr="Nodes connections interface symbol of circles connected by ...">
            <a:extLst>
              <a:ext uri="{FF2B5EF4-FFF2-40B4-BE49-F238E27FC236}">
                <a16:creationId xmlns:a16="http://schemas.microsoft.com/office/drawing/2014/main" id="{6ED4DC31-7CDE-397C-CCAA-CB8771E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48" y="2080208"/>
            <a:ext cx="846500" cy="8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database - Electronic devices &amp; hardware Icons">
            <a:extLst>
              <a:ext uri="{FF2B5EF4-FFF2-40B4-BE49-F238E27FC236}">
                <a16:creationId xmlns:a16="http://schemas.microsoft.com/office/drawing/2014/main" id="{2B03D850-3319-D472-ABCD-89FA2B57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81" y="3657957"/>
            <a:ext cx="1199406" cy="11994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273D">
                <a:alpha val="9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fresh arrow - Free arrows icons">
            <a:extLst>
              <a:ext uri="{FF2B5EF4-FFF2-40B4-BE49-F238E27FC236}">
                <a16:creationId xmlns:a16="http://schemas.microsoft.com/office/drawing/2014/main" id="{D39D4FAA-E274-DBC7-C4B3-0A6C9F1F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7" y="5387375"/>
            <a:ext cx="716243" cy="716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89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3880594" y="6093598"/>
            <a:ext cx="10994424" cy="10994424"/>
            <a:chOff x="0" y="0"/>
            <a:chExt cx="812800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7081844" y="-9771070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9605607" y="-809392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8;p27">
            <a:extLst>
              <a:ext uri="{FF2B5EF4-FFF2-40B4-BE49-F238E27FC236}">
                <a16:creationId xmlns:a16="http://schemas.microsoft.com/office/drawing/2014/main" id="{A245AD84-BB03-E82F-0114-32A5BEAFB1E2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226502" y="608202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0BADE3-BBD8-970A-D381-86DD407DA4C4}"/>
              </a:ext>
            </a:extLst>
          </p:cNvPr>
          <p:cNvSpPr/>
          <p:nvPr/>
        </p:nvSpPr>
        <p:spPr>
          <a:xfrm>
            <a:off x="1420506" y="413652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4259D1-2C46-8D55-1467-8A7531C6EE2B}"/>
              </a:ext>
            </a:extLst>
          </p:cNvPr>
          <p:cNvSpPr/>
          <p:nvPr/>
        </p:nvSpPr>
        <p:spPr>
          <a:xfrm>
            <a:off x="1452881" y="1996480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C54AB-FD00-A707-1D5A-E97DB9623B43}"/>
              </a:ext>
            </a:extLst>
          </p:cNvPr>
          <p:cNvSpPr/>
          <p:nvPr/>
        </p:nvSpPr>
        <p:spPr>
          <a:xfrm>
            <a:off x="1475396" y="3632971"/>
            <a:ext cx="1064405" cy="990445"/>
          </a:xfrm>
          <a:prstGeom prst="roundRect">
            <a:avLst/>
          </a:prstGeom>
          <a:solidFill>
            <a:srgbClr val="B4C7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D3A766-39A7-5FDE-BE52-CC16DF5A0779}"/>
              </a:ext>
            </a:extLst>
          </p:cNvPr>
          <p:cNvSpPr/>
          <p:nvPr/>
        </p:nvSpPr>
        <p:spPr>
          <a:xfrm>
            <a:off x="1067186" y="5224161"/>
            <a:ext cx="1504991" cy="1335517"/>
          </a:xfrm>
          <a:prstGeom prst="roundRect">
            <a:avLst/>
          </a:prstGeom>
          <a:solidFill>
            <a:srgbClr val="6B89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14A8C7E-559E-62DA-CA97-26753CE81DB7}"/>
              </a:ext>
            </a:extLst>
          </p:cNvPr>
          <p:cNvSpPr/>
          <p:nvPr/>
        </p:nvSpPr>
        <p:spPr>
          <a:xfrm>
            <a:off x="3011956" y="894043"/>
            <a:ext cx="7414996" cy="5039458"/>
          </a:xfrm>
          <a:prstGeom prst="roundRect">
            <a:avLst/>
          </a:prstGeom>
          <a:solidFill>
            <a:srgbClr val="AEBE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8" name="Title 3">
            <a:extLst>
              <a:ext uri="{FF2B5EF4-FFF2-40B4-BE49-F238E27FC236}">
                <a16:creationId xmlns:a16="http://schemas.microsoft.com/office/drawing/2014/main" id="{0D9F4583-44ED-025A-A594-294982A5A520}"/>
              </a:ext>
            </a:extLst>
          </p:cNvPr>
          <p:cNvSpPr txBox="1">
            <a:spLocks/>
          </p:cNvSpPr>
          <p:nvPr/>
        </p:nvSpPr>
        <p:spPr>
          <a:xfrm>
            <a:off x="3086287" y="1867559"/>
            <a:ext cx="7652832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Self Healing &amp;</a:t>
            </a:r>
          </a:p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 Rolling Updates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D9E4741-AF80-713B-BE1F-9D7BA82A7AC0}"/>
              </a:ext>
            </a:extLst>
          </p:cNvPr>
          <p:cNvSpPr txBox="1"/>
          <p:nvPr/>
        </p:nvSpPr>
        <p:spPr>
          <a:xfrm>
            <a:off x="3713333" y="3459285"/>
            <a:ext cx="7208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7F4"/>
                </a:solidFill>
                <a:latin typeface="Acme" panose="02000706050000020004" pitchFamily="2" charset="0"/>
              </a:rPr>
              <a:t>Automatic pod restarts and zero-downtime updates through Kubernetes controllers.</a:t>
            </a:r>
          </a:p>
          <a:p>
            <a:endParaRPr lang="en-SA" sz="2400" dirty="0">
              <a:solidFill>
                <a:srgbClr val="FFF7F4"/>
              </a:solidFill>
              <a:latin typeface="Acme" panose="02000706050000020004" pitchFamily="2" charset="0"/>
            </a:endParaRPr>
          </a:p>
        </p:txBody>
      </p:sp>
      <p:pic>
        <p:nvPicPr>
          <p:cNvPr id="3074" name="Picture 2" descr="Three Layers - Free interface icons">
            <a:extLst>
              <a:ext uri="{FF2B5EF4-FFF2-40B4-BE49-F238E27FC236}">
                <a16:creationId xmlns:a16="http://schemas.microsoft.com/office/drawing/2014/main" id="{07CF37C0-0B58-44D8-DF1D-F2BF5F65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48" y="564294"/>
            <a:ext cx="746699" cy="746699"/>
          </a:xfrm>
          <a:prstGeom prst="rect">
            <a:avLst/>
          </a:prstGeom>
          <a:noFill/>
        </p:spPr>
      </p:pic>
      <p:pic>
        <p:nvPicPr>
          <p:cNvPr id="3076" name="Picture 4" descr="Nodes connections interface symbol of circles connected by ...">
            <a:extLst>
              <a:ext uri="{FF2B5EF4-FFF2-40B4-BE49-F238E27FC236}">
                <a16:creationId xmlns:a16="http://schemas.microsoft.com/office/drawing/2014/main" id="{6ED4DC31-7CDE-397C-CCAA-CB8771E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48" y="2080208"/>
            <a:ext cx="846500" cy="8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database - Electronic devices &amp; hardware Icons">
            <a:extLst>
              <a:ext uri="{FF2B5EF4-FFF2-40B4-BE49-F238E27FC236}">
                <a16:creationId xmlns:a16="http://schemas.microsoft.com/office/drawing/2014/main" id="{2B03D850-3319-D472-ABCD-89FA2B57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59" y="3676429"/>
            <a:ext cx="903528" cy="9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fresh arrow - Free arrows icons">
            <a:extLst>
              <a:ext uri="{FF2B5EF4-FFF2-40B4-BE49-F238E27FC236}">
                <a16:creationId xmlns:a16="http://schemas.microsoft.com/office/drawing/2014/main" id="{D39D4FAA-E274-DBC7-C4B3-0A6C9F1F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85" y="5387375"/>
            <a:ext cx="1012715" cy="10127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273D">
                <a:alpha val="8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8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9763;p16">
            <a:extLst>
              <a:ext uri="{FF2B5EF4-FFF2-40B4-BE49-F238E27FC236}">
                <a16:creationId xmlns:a16="http://schemas.microsoft.com/office/drawing/2014/main" id="{CAF721DD-DD95-42C9-9D59-E750C36336A2}"/>
              </a:ext>
            </a:extLst>
          </p:cNvPr>
          <p:cNvGrpSpPr/>
          <p:nvPr/>
        </p:nvGrpSpPr>
        <p:grpSpPr>
          <a:xfrm>
            <a:off x="2096986" y="6228562"/>
            <a:ext cx="420619" cy="565294"/>
            <a:chOff x="903530" y="3806125"/>
            <a:chExt cx="264550" cy="353222"/>
          </a:xfrm>
          <a:noFill/>
        </p:grpSpPr>
        <p:sp>
          <p:nvSpPr>
            <p:cNvPr id="222" name="Google Shape;9764;p16">
              <a:extLst>
                <a:ext uri="{FF2B5EF4-FFF2-40B4-BE49-F238E27FC236}">
                  <a16:creationId xmlns:a16="http://schemas.microsoft.com/office/drawing/2014/main" id="{404A80F2-BF5E-4124-8B77-862B8E3D592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9765;p16">
              <a:extLst>
                <a:ext uri="{FF2B5EF4-FFF2-40B4-BE49-F238E27FC236}">
                  <a16:creationId xmlns:a16="http://schemas.microsoft.com/office/drawing/2014/main" id="{B4905B06-6178-4624-A56F-143ADA0D56AA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9766;p16">
              <a:extLst>
                <a:ext uri="{FF2B5EF4-FFF2-40B4-BE49-F238E27FC236}">
                  <a16:creationId xmlns:a16="http://schemas.microsoft.com/office/drawing/2014/main" id="{1FB1FD05-007D-43E1-83B7-C151F7EBB3E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9767;p16">
              <a:extLst>
                <a:ext uri="{FF2B5EF4-FFF2-40B4-BE49-F238E27FC236}">
                  <a16:creationId xmlns:a16="http://schemas.microsoft.com/office/drawing/2014/main" id="{83783041-F5C4-462C-AFE5-B0DA9B921F2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1086665" y="-819150"/>
            <a:ext cx="5623783" cy="2317831"/>
          </a:xfrm>
          <a:prstGeom prst="rect">
            <a:avLst/>
          </a:prstGeom>
          <a:solidFill>
            <a:srgbClr val="FEF7F2"/>
          </a:solidFill>
          <a:ln w="28575">
            <a:solidFill>
              <a:srgbClr val="0427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32573B5-83CC-3552-E965-DF41325295F7}"/>
              </a:ext>
            </a:extLst>
          </p:cNvPr>
          <p:cNvSpPr txBox="1">
            <a:spLocks/>
          </p:cNvSpPr>
          <p:nvPr/>
        </p:nvSpPr>
        <p:spPr>
          <a:xfrm>
            <a:off x="912511" y="90415"/>
            <a:ext cx="5464172" cy="73912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ar-SA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M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onitoring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 &amp; Observability 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422917" y="39105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654869" y="559593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ángulo 35">
            <a:extLst>
              <a:ext uri="{FF2B5EF4-FFF2-40B4-BE49-F238E27FC236}">
                <a16:creationId xmlns:a16="http://schemas.microsoft.com/office/drawing/2014/main" id="{24C69FFA-F035-1D6A-9CCA-D88A4543C75C}"/>
              </a:ext>
            </a:extLst>
          </p:cNvPr>
          <p:cNvSpPr/>
          <p:nvPr/>
        </p:nvSpPr>
        <p:spPr>
          <a:xfrm>
            <a:off x="7087907" y="1679944"/>
            <a:ext cx="4607907" cy="4125433"/>
          </a:xfrm>
          <a:prstGeom prst="rect">
            <a:avLst/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s-ES" dirty="0"/>
          </a:p>
        </p:txBody>
      </p:sp>
      <p:sp>
        <p:nvSpPr>
          <p:cNvPr id="54" name="Rectángulo 34">
            <a:extLst>
              <a:ext uri="{FF2B5EF4-FFF2-40B4-BE49-F238E27FC236}">
                <a16:creationId xmlns:a16="http://schemas.microsoft.com/office/drawing/2014/main" id="{FB87134D-3AE5-8951-CA29-4A11AF2D14DB}"/>
              </a:ext>
            </a:extLst>
          </p:cNvPr>
          <p:cNvSpPr/>
          <p:nvPr/>
        </p:nvSpPr>
        <p:spPr>
          <a:xfrm>
            <a:off x="1616949" y="1679944"/>
            <a:ext cx="4607907" cy="4125433"/>
          </a:xfrm>
          <a:prstGeom prst="rect">
            <a:avLst/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914400" rtl="1" eaLnBrk="1" latinLnBrk="0" hangingPunct="1"/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4B0E2385-C74A-F684-AFD6-46A8D092D7E4}"/>
              </a:ext>
            </a:extLst>
          </p:cNvPr>
          <p:cNvSpPr txBox="1">
            <a:spLocks/>
          </p:cNvSpPr>
          <p:nvPr/>
        </p:nvSpPr>
        <p:spPr>
          <a:xfrm>
            <a:off x="1060994" y="2332680"/>
            <a:ext cx="1371503" cy="990777"/>
          </a:xfrm>
          <a:prstGeom prst="rect">
            <a:avLst/>
          </a:prstGeom>
          <a:solidFill>
            <a:srgbClr val="04273D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b="1" kern="1200">
                <a:solidFill>
                  <a:schemeClr val="bg1"/>
                </a:solidFill>
                <a:latin typeface="Rubik" pitchFamily="2" charset="-79"/>
                <a:ea typeface="Inter" panose="02000503000000020004" pitchFamily="2" charset="0"/>
                <a:cs typeface="Rubik" pitchFamily="2" charset="-79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latin typeface="Acme" panose="02000706050000020004" pitchFamily="2" charset="0"/>
              </a:rPr>
              <a:t>01</a:t>
            </a:r>
            <a:endParaRPr lang="en-US" sz="3200" dirty="0">
              <a:latin typeface="Acme" panose="02000706050000020004" pitchFamily="2" charset="0"/>
            </a:endParaRPr>
          </a:p>
        </p:txBody>
      </p:sp>
      <p:sp>
        <p:nvSpPr>
          <p:cNvPr id="196" name="Text Placeholder 20">
            <a:extLst>
              <a:ext uri="{FF2B5EF4-FFF2-40B4-BE49-F238E27FC236}">
                <a16:creationId xmlns:a16="http://schemas.microsoft.com/office/drawing/2014/main" id="{587F38D8-71B1-860D-5113-CD7264F38A43}"/>
              </a:ext>
            </a:extLst>
          </p:cNvPr>
          <p:cNvSpPr txBox="1">
            <a:spLocks/>
          </p:cNvSpPr>
          <p:nvPr/>
        </p:nvSpPr>
        <p:spPr>
          <a:xfrm>
            <a:off x="6638060" y="2849696"/>
            <a:ext cx="1371503" cy="990777"/>
          </a:xfrm>
          <a:prstGeom prst="rect">
            <a:avLst/>
          </a:prstGeom>
          <a:solidFill>
            <a:srgbClr val="04273D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b="1" kern="1200">
                <a:solidFill>
                  <a:schemeClr val="bg1"/>
                </a:solidFill>
                <a:latin typeface="Rubik" pitchFamily="2" charset="-79"/>
                <a:ea typeface="Inter" panose="02000503000000020004" pitchFamily="2" charset="0"/>
                <a:cs typeface="Rubik" pitchFamily="2" charset="-79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latin typeface="Acme" panose="02000706050000020004" pitchFamily="2" charset="0"/>
              </a:rPr>
              <a:t>02</a:t>
            </a:r>
            <a:endParaRPr lang="en-US" sz="3200" dirty="0">
              <a:latin typeface="Acme" panose="02000706050000020004" pitchFamily="2" charset="0"/>
            </a:endParaRPr>
          </a:p>
        </p:txBody>
      </p:sp>
      <p:sp>
        <p:nvSpPr>
          <p:cNvPr id="197" name="Title 3">
            <a:extLst>
              <a:ext uri="{FF2B5EF4-FFF2-40B4-BE49-F238E27FC236}">
                <a16:creationId xmlns:a16="http://schemas.microsoft.com/office/drawing/2014/main" id="{B73AAB0B-A21A-1982-D685-72E6326141B6}"/>
              </a:ext>
            </a:extLst>
          </p:cNvPr>
          <p:cNvSpPr txBox="1">
            <a:spLocks/>
          </p:cNvSpPr>
          <p:nvPr/>
        </p:nvSpPr>
        <p:spPr>
          <a:xfrm>
            <a:off x="1880658" y="2275683"/>
            <a:ext cx="3176486" cy="73912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36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Prometheus</a:t>
            </a:r>
          </a:p>
          <a:p>
            <a:pPr algn="ctr"/>
            <a:endParaRPr lang="en-US" sz="3600" b="1" dirty="0">
              <a:solidFill>
                <a:srgbClr val="04273D"/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143A74D-14E2-773D-6132-F1B55FE2A4D4}"/>
              </a:ext>
            </a:extLst>
          </p:cNvPr>
          <p:cNvSpPr txBox="1"/>
          <p:nvPr/>
        </p:nvSpPr>
        <p:spPr>
          <a:xfrm>
            <a:off x="2432497" y="2805420"/>
            <a:ext cx="4247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cme" panose="02000706050000020004" pitchFamily="2" charset="0"/>
              </a:rPr>
              <a:t>Collects key application metrics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cme" panose="02000706050000020004" pitchFamily="2" charset="0"/>
              </a:rPr>
              <a:t>URLs shortened (total)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cme" panose="02000706050000020004" pitchFamily="2" charset="0"/>
              </a:rPr>
              <a:t>Successful redirects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cme" panose="02000706050000020004" pitchFamily="2" charset="0"/>
              </a:rPr>
              <a:t>Failed lookups (404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cme" panose="02000706050000020004" pitchFamily="2" charset="0"/>
              </a:rPr>
              <a:t>Requests per second (RPS)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cme" panose="02000706050000020004" pitchFamily="2" charset="0"/>
              </a:rPr>
              <a:t>95th percentile request latency (via histogram buckets)</a:t>
            </a:r>
          </a:p>
          <a:p>
            <a:r>
              <a:rPr lang="en-US" dirty="0">
                <a:latin typeface="Acme" panose="02000706050000020004" pitchFamily="2" charset="0"/>
              </a:rPr>
              <a:t>Prometheus scrapes the backend every 5 seconds using the /metrics endpoint.</a:t>
            </a:r>
          </a:p>
          <a:p>
            <a:endParaRPr lang="en-US" dirty="0">
              <a:solidFill>
                <a:srgbClr val="43546A"/>
              </a:solidFill>
              <a:effectLst/>
              <a:latin typeface="Acme" panose="02000706050000020004" pitchFamily="2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E50C26-F450-C6CA-F7A8-B8DB96CC3D9F}"/>
              </a:ext>
            </a:extLst>
          </p:cNvPr>
          <p:cNvSpPr txBox="1"/>
          <p:nvPr/>
        </p:nvSpPr>
        <p:spPr>
          <a:xfrm>
            <a:off x="8008708" y="3140579"/>
            <a:ext cx="3687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Acme" panose="02000706050000020004" pitchFamily="2" charset="0"/>
            </a:endParaRPr>
          </a:p>
          <a:p>
            <a:r>
              <a:rPr lang="en-US" dirty="0">
                <a:solidFill>
                  <a:srgbClr val="42536A"/>
                </a:solidFill>
                <a:latin typeface="Acme" panose="02000706050000020004" pitchFamily="2" charset="0"/>
              </a:rPr>
              <a:t>Visualizes dashboards for:</a:t>
            </a:r>
          </a:p>
          <a:p>
            <a:r>
              <a:rPr lang="en-US" dirty="0">
                <a:latin typeface="Acme" panose="02000706050000020004" pitchFamily="2" charset="0"/>
              </a:rPr>
              <a:t>API performance</a:t>
            </a:r>
          </a:p>
          <a:p>
            <a:r>
              <a:rPr lang="en-US" dirty="0">
                <a:latin typeface="Acme" panose="02000706050000020004" pitchFamily="2" charset="0"/>
              </a:rPr>
              <a:t>Redirect success rate</a:t>
            </a:r>
          </a:p>
          <a:p>
            <a:r>
              <a:rPr lang="en-US" dirty="0">
                <a:latin typeface="Acme" panose="02000706050000020004" pitchFamily="2" charset="0"/>
              </a:rPr>
              <a:t>Error </a:t>
            </a:r>
            <a:r>
              <a:rPr lang="ar-SA" dirty="0" err="1">
                <a:latin typeface="Acme" panose="02000706050000020004" pitchFamily="2" charset="0"/>
              </a:rPr>
              <a:t>r</a:t>
            </a:r>
            <a:r>
              <a:rPr lang="en-US" dirty="0">
                <a:latin typeface="Acme" panose="02000706050000020004" pitchFamily="2" charset="0"/>
              </a:rPr>
              <a:t>ate (404</a:t>
            </a:r>
            <a:r>
              <a:rPr lang="ar-SA" dirty="0">
                <a:latin typeface="Acme" panose="02000706050000020004" pitchFamily="2" charset="0"/>
              </a:rPr>
              <a:t> </a:t>
            </a:r>
            <a:r>
              <a:rPr lang="en-US" dirty="0">
                <a:latin typeface="Acme" panose="02000706050000020004" pitchFamily="2" charset="0"/>
              </a:rPr>
              <a:t>lookups)</a:t>
            </a:r>
          </a:p>
          <a:p>
            <a:r>
              <a:rPr lang="en-US" dirty="0">
                <a:latin typeface="Acme" panose="02000706050000020004" pitchFamily="2" charset="0"/>
              </a:rPr>
              <a:t>Total shortened URLs</a:t>
            </a:r>
          </a:p>
          <a:p>
            <a:r>
              <a:rPr lang="en-US" dirty="0">
                <a:latin typeface="Acme" panose="02000706050000020004" pitchFamily="2" charset="0"/>
              </a:rPr>
              <a:t>Request latency (95th percentile)</a:t>
            </a:r>
          </a:p>
          <a:p>
            <a:pPr marL="0" algn="r" defTabSz="914400" rtl="1" eaLnBrk="1" latinLnBrk="0" hangingPunct="1"/>
            <a:endParaRPr lang="en-US" dirty="0">
              <a:solidFill>
                <a:srgbClr val="43546A"/>
              </a:solidFill>
              <a:effectLst/>
              <a:latin typeface="Acme" panose="02000706050000020004" pitchFamily="2" charset="0"/>
            </a:endParaRPr>
          </a:p>
        </p:txBody>
      </p:sp>
      <p:sp>
        <p:nvSpPr>
          <p:cNvPr id="205" name="Title 3">
            <a:extLst>
              <a:ext uri="{FF2B5EF4-FFF2-40B4-BE49-F238E27FC236}">
                <a16:creationId xmlns:a16="http://schemas.microsoft.com/office/drawing/2014/main" id="{8640216B-C6EA-7FA8-1FD5-080A52A5457D}"/>
              </a:ext>
            </a:extLst>
          </p:cNvPr>
          <p:cNvSpPr txBox="1">
            <a:spLocks/>
          </p:cNvSpPr>
          <p:nvPr/>
        </p:nvSpPr>
        <p:spPr>
          <a:xfrm>
            <a:off x="8228588" y="2865840"/>
            <a:ext cx="3540847" cy="73912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en-US" sz="36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Grafana </a:t>
            </a:r>
          </a:p>
          <a:p>
            <a:endParaRPr lang="en-US" sz="3600" b="1" dirty="0">
              <a:solidFill>
                <a:srgbClr val="04273D"/>
              </a:solidFill>
              <a:latin typeface="SignPainter-HouseScript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/>
      <p:bldP spid="204" grpId="0"/>
      <p:bldP spid="2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6155073" y="-730803"/>
            <a:ext cx="4887647" cy="8945625"/>
          </a:xfrm>
          <a:prstGeom prst="rect">
            <a:avLst/>
          </a:prstGeom>
          <a:solidFill>
            <a:srgbClr val="FEF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32573B5-83CC-3552-E965-DF41325295F7}"/>
              </a:ext>
            </a:extLst>
          </p:cNvPr>
          <p:cNvSpPr txBox="1">
            <a:spLocks/>
          </p:cNvSpPr>
          <p:nvPr/>
        </p:nvSpPr>
        <p:spPr>
          <a:xfrm>
            <a:off x="5530207" y="2445565"/>
            <a:ext cx="6137378" cy="200403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CI/CD Pipeline </a:t>
            </a:r>
          </a:p>
          <a:p>
            <a:pPr algn="ctr"/>
            <a:endParaRPr lang="en-US" sz="72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5E0D2-4A7C-51D5-077F-BA977E370756}"/>
              </a:ext>
            </a:extLst>
          </p:cNvPr>
          <p:cNvSpPr txBox="1"/>
          <p:nvPr/>
        </p:nvSpPr>
        <p:spPr>
          <a:xfrm>
            <a:off x="374258" y="1400670"/>
            <a:ext cx="566267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7F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GitHub Actions Automations: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Build Docker images for backend &amp;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Push images to Docker Hub with versioned tags (latest + commit SHA)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Trigger Kubernetes deployment after successful build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Update image tags automatically in manifests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Apply changes to the cluster using </a:t>
            </a:r>
            <a:r>
              <a:rPr lang="en-US" sz="2000" dirty="0" err="1">
                <a:solidFill>
                  <a:srgbClr val="AEBED0"/>
                </a:solidFill>
                <a:latin typeface="Acme" panose="02000706050000020004" pitchFamily="2" charset="0"/>
              </a:rPr>
              <a:t>kubectl</a:t>
            </a:r>
            <a:endParaRPr lang="en-US" sz="2000" dirty="0">
              <a:solidFill>
                <a:srgbClr val="AEBED0"/>
              </a:solidFill>
              <a:latin typeface="Acme" panose="0200070605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Ensure deployments roll out successfully</a:t>
            </a:r>
          </a:p>
          <a:p>
            <a:endParaRPr lang="en-US" sz="2400" dirty="0">
              <a:latin typeface="Acme" panose="02000706050000020004" pitchFamily="2" charset="0"/>
            </a:endParaRPr>
          </a:p>
          <a:p>
            <a:r>
              <a:rPr lang="en-US" sz="2400" b="1" dirty="0">
                <a:solidFill>
                  <a:srgbClr val="FFF7F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Ensures: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Fast and automated deployments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Zero-downtime updates using Kubernetes rolling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Consistent and reliable release cycles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EBED0"/>
                </a:solidFill>
                <a:latin typeface="Acme" panose="02000706050000020004" pitchFamily="2" charset="0"/>
              </a:rPr>
              <a:t>No manual intervention needed in CI/CD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2F07C-0AE9-4363-038A-2E1EE5FF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07947" y="3516926"/>
            <a:ext cx="1781898" cy="17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1406138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1566626" y="5659445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Url Shortener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9AA6EC-6842-47F3-8A6A-F44683C9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348" y="941605"/>
            <a:ext cx="6735293" cy="3393956"/>
          </a:xfrm>
          <a:prstGeom prst="roundRect">
            <a:avLst>
              <a:gd name="adj" fmla="val 6009"/>
            </a:avLst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369254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1406138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1566626" y="5659445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Url Shortener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990443-9212-F82F-D159-DA61B9D53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296" y="836720"/>
            <a:ext cx="7034676" cy="3550313"/>
          </a:xfrm>
          <a:prstGeom prst="roundRect">
            <a:avLst>
              <a:gd name="adj" fmla="val 7039"/>
            </a:avLst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240408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-704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053234" y="5765666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-2321168" y="2243551"/>
            <a:ext cx="20058884" cy="10627667"/>
          </a:xfrm>
          <a:prstGeom prst="rect">
            <a:avLst/>
          </a:prstGeom>
          <a:solidFill>
            <a:srgbClr val="FEF7F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07A865-9FDB-55DE-A656-927D1DC57614}"/>
              </a:ext>
            </a:extLst>
          </p:cNvPr>
          <p:cNvSpPr/>
          <p:nvPr/>
        </p:nvSpPr>
        <p:spPr>
          <a:xfrm>
            <a:off x="562266" y="25401"/>
            <a:ext cx="5440190" cy="5080275"/>
          </a:xfrm>
          <a:prstGeom prst="roundRect">
            <a:avLst>
              <a:gd name="adj" fmla="val 23174"/>
            </a:avLst>
          </a:prstGeom>
          <a:solidFill>
            <a:srgbClr val="43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0E2EC-5697-A8B4-A726-DF55BE686D56}"/>
              </a:ext>
            </a:extLst>
          </p:cNvPr>
          <p:cNvSpPr txBox="1"/>
          <p:nvPr/>
        </p:nvSpPr>
        <p:spPr>
          <a:xfrm>
            <a:off x="6923894" y="2345152"/>
            <a:ext cx="2597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4273D"/>
                </a:solidFill>
                <a:effectLst/>
                <a:latin typeface="Acme" panose="02000706050000020004" pitchFamily="2" charset="0"/>
                <a:cs typeface="Dubai" panose="020B0503030403030204" pitchFamily="34" charset="-78"/>
              </a:rPr>
              <a:t>Team Members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CBE44-21A7-DB02-C3D8-33A76D37FE52}"/>
              </a:ext>
            </a:extLst>
          </p:cNvPr>
          <p:cNvSpPr txBox="1"/>
          <p:nvPr/>
        </p:nvSpPr>
        <p:spPr>
          <a:xfrm>
            <a:off x="6547957" y="2861431"/>
            <a:ext cx="2597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Ziad Ahmed Attia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62A50-AE2D-5E68-334C-E26F116E529F}"/>
              </a:ext>
            </a:extLst>
          </p:cNvPr>
          <p:cNvSpPr txBox="1"/>
          <p:nvPr/>
        </p:nvSpPr>
        <p:spPr>
          <a:xfrm>
            <a:off x="9162571" y="3515926"/>
            <a:ext cx="2597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Mohamed Sabry Abdelrahim </a:t>
            </a:r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87C9CBD4-66E4-5B41-76A7-E2E54FE4B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1404" y="2883876"/>
            <a:ext cx="355209" cy="355209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0B98D398-CAFD-595B-586E-EE5DD6012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4991" y="3528643"/>
            <a:ext cx="355209" cy="355209"/>
          </a:xfrm>
          <a:prstGeom prst="rect">
            <a:avLst/>
          </a:prstGeom>
        </p:spPr>
      </p:pic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005281D-D2D0-8AFC-EF02-873A2BCA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6284" y="2902464"/>
            <a:ext cx="355209" cy="355209"/>
          </a:xfrm>
          <a:prstGeom prst="rect">
            <a:avLst/>
          </a:prstGeom>
        </p:spPr>
      </p:pic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4BB46275-2C4F-2FF7-C4CE-D2F4904F0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9871" y="3547231"/>
            <a:ext cx="355209" cy="355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238ABF-3382-653E-E7F2-D36FD2141015}"/>
              </a:ext>
            </a:extLst>
          </p:cNvPr>
          <p:cNvSpPr txBox="1"/>
          <p:nvPr/>
        </p:nvSpPr>
        <p:spPr>
          <a:xfrm>
            <a:off x="6325334" y="5033775"/>
            <a:ext cx="2597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4273D"/>
                </a:solidFill>
                <a:effectLst/>
                <a:latin typeface="Acme" panose="02000706050000020004" pitchFamily="2" charset="0"/>
                <a:cs typeface="Dubai" panose="020B0503030403030204" pitchFamily="34" charset="-78"/>
              </a:rPr>
              <a:t>Project Supervisor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1692D-3755-9DF2-15EA-04A2A337284D}"/>
              </a:ext>
            </a:extLst>
          </p:cNvPr>
          <p:cNvSpPr txBox="1"/>
          <p:nvPr/>
        </p:nvSpPr>
        <p:spPr>
          <a:xfrm>
            <a:off x="6668250" y="5489907"/>
            <a:ext cx="430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Eng. </a:t>
            </a:r>
            <a:r>
              <a:rPr lang="en-US" sz="2000" i="1" dirty="0">
                <a:solidFill>
                  <a:srgbClr val="43546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Mohammed Atta</a:t>
            </a:r>
            <a:endParaRPr lang="en-US" sz="2000" i="1" dirty="0">
              <a:solidFill>
                <a:srgbClr val="43546A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3F490-5A39-D2D7-45F0-F5CB67B21B8A}"/>
              </a:ext>
            </a:extLst>
          </p:cNvPr>
          <p:cNvSpPr txBox="1"/>
          <p:nvPr/>
        </p:nvSpPr>
        <p:spPr>
          <a:xfrm>
            <a:off x="9245853" y="2902464"/>
            <a:ext cx="2597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Yasmeen Mohamed Talaat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E301A-85EF-6860-CCDB-080E7DB58B83}"/>
              </a:ext>
            </a:extLst>
          </p:cNvPr>
          <p:cNvSpPr txBox="1"/>
          <p:nvPr/>
        </p:nvSpPr>
        <p:spPr>
          <a:xfrm>
            <a:off x="6525170" y="3591762"/>
            <a:ext cx="2597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Omar Samir </a:t>
            </a:r>
            <a:r>
              <a:rPr lang="en-US" sz="2000" i="1" dirty="0" err="1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Elmallah</a:t>
            </a:r>
            <a:r>
              <a:rPr lang="en-US" sz="2000" i="1" dirty="0">
                <a:solidFill>
                  <a:srgbClr val="43546A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7578A5-444C-E8EA-9A71-4C8EF97A7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63" r="3744"/>
          <a:stretch/>
        </p:blipFill>
        <p:spPr>
          <a:xfrm>
            <a:off x="682835" y="460877"/>
            <a:ext cx="508040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4909296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5310393" y="5659445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44ED6-5529-61EA-38D7-F3B8263A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001" y="861082"/>
            <a:ext cx="6952479" cy="3535987"/>
          </a:xfrm>
          <a:prstGeom prst="roundRect">
            <a:avLst>
              <a:gd name="adj" fmla="val 5604"/>
            </a:avLst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304933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8273824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9068995" y="5617576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Alert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C2A8D-14EE-7C97-6824-994B93B4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545" y="849407"/>
            <a:ext cx="6966954" cy="3924354"/>
          </a:xfrm>
          <a:prstGeom prst="roundRect">
            <a:avLst>
              <a:gd name="adj" fmla="val 5421"/>
            </a:avLst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359287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8273824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9068995" y="5617576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Alert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4883F-0EF7-E39B-CB34-5940B4AE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0" r="17796"/>
          <a:stretch/>
        </p:blipFill>
        <p:spPr>
          <a:xfrm>
            <a:off x="3510718" y="863868"/>
            <a:ext cx="5006119" cy="3743098"/>
          </a:xfrm>
          <a:prstGeom prst="roundRect">
            <a:avLst/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339140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E36C91-3D25-C642-5DE8-BD3B68839163}"/>
              </a:ext>
            </a:extLst>
          </p:cNvPr>
          <p:cNvSpPr/>
          <p:nvPr/>
        </p:nvSpPr>
        <p:spPr>
          <a:xfrm>
            <a:off x="1414227" y="5399105"/>
            <a:ext cx="9363546" cy="1010162"/>
          </a:xfrm>
          <a:prstGeom prst="roundRect">
            <a:avLst>
              <a:gd name="adj" fmla="val 50000"/>
            </a:avLst>
          </a:prstGeom>
          <a:solidFill>
            <a:srgbClr val="FFF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5A96B-FBD7-5388-F9E4-C1CD13F7BD62}"/>
              </a:ext>
            </a:extLst>
          </p:cNvPr>
          <p:cNvSpPr/>
          <p:nvPr/>
        </p:nvSpPr>
        <p:spPr>
          <a:xfrm>
            <a:off x="8273824" y="5399106"/>
            <a:ext cx="2507493" cy="1010161"/>
          </a:xfrm>
          <a:prstGeom prst="roundRect">
            <a:avLst>
              <a:gd name="adj" fmla="val 50000"/>
            </a:avLst>
          </a:prstGeom>
          <a:solidFill>
            <a:srgbClr val="042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SA" b="1" dirty="0">
              <a:solidFill>
                <a:srgbClr val="5D617A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BB0363-7B4D-4727-F630-0CE56A6FB3F0}"/>
              </a:ext>
            </a:extLst>
          </p:cNvPr>
          <p:cNvSpPr/>
          <p:nvPr/>
        </p:nvSpPr>
        <p:spPr>
          <a:xfrm>
            <a:off x="2344207" y="250730"/>
            <a:ext cx="7503585" cy="4826832"/>
          </a:xfrm>
          <a:prstGeom prst="roundRect">
            <a:avLst/>
          </a:prstGeom>
          <a:solidFill>
            <a:srgbClr val="FFF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42E04-EEC8-5FC1-0415-99B26B682580}"/>
              </a:ext>
            </a:extLst>
          </p:cNvPr>
          <p:cNvSpPr txBox="1"/>
          <p:nvPr/>
        </p:nvSpPr>
        <p:spPr>
          <a:xfrm>
            <a:off x="9068995" y="5617576"/>
            <a:ext cx="69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>
                <a:solidFill>
                  <a:srgbClr val="FFF7F4"/>
                </a:solidFill>
                <a:latin typeface="Acme" panose="02000706050000020004" pitchFamily="2" charset="0"/>
              </a:rPr>
              <a:t>Alert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E07F4-10FB-1DC1-F07C-F28183E06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2" r="17843"/>
          <a:stretch/>
        </p:blipFill>
        <p:spPr>
          <a:xfrm>
            <a:off x="3658286" y="512042"/>
            <a:ext cx="5179715" cy="4379571"/>
          </a:xfrm>
          <a:prstGeom prst="roundRect">
            <a:avLst>
              <a:gd name="adj" fmla="val 8807"/>
            </a:avLst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313651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-2225040" y="1962205"/>
            <a:ext cx="16071909" cy="3248893"/>
          </a:xfrm>
          <a:prstGeom prst="rect">
            <a:avLst/>
          </a:prstGeom>
          <a:solidFill>
            <a:srgbClr val="FEF7F2"/>
          </a:solidFill>
          <a:ln w="28575">
            <a:solidFill>
              <a:srgbClr val="0427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422917" y="39105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1654869" y="5595934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19C12D1-3316-96D5-9403-D142A2AFD30F}"/>
              </a:ext>
            </a:extLst>
          </p:cNvPr>
          <p:cNvSpPr txBox="1">
            <a:spLocks/>
          </p:cNvSpPr>
          <p:nvPr/>
        </p:nvSpPr>
        <p:spPr>
          <a:xfrm>
            <a:off x="140676" y="2741165"/>
            <a:ext cx="11959214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166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Thank You</a:t>
            </a:r>
          </a:p>
          <a:p>
            <a:pPr algn="ctr"/>
            <a:endParaRPr lang="en-US" sz="16600" b="1" dirty="0">
              <a:solidFill>
                <a:srgbClr val="04273D"/>
              </a:solidFill>
              <a:latin typeface="SignPainter-HouseScript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1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9763;p16">
            <a:extLst>
              <a:ext uri="{FF2B5EF4-FFF2-40B4-BE49-F238E27FC236}">
                <a16:creationId xmlns:a16="http://schemas.microsoft.com/office/drawing/2014/main" id="{CAF721DD-DD95-42C9-9D59-E750C36336A2}"/>
              </a:ext>
            </a:extLst>
          </p:cNvPr>
          <p:cNvGrpSpPr/>
          <p:nvPr/>
        </p:nvGrpSpPr>
        <p:grpSpPr>
          <a:xfrm>
            <a:off x="2116344" y="6322892"/>
            <a:ext cx="352733" cy="470963"/>
            <a:chOff x="903530" y="3806125"/>
            <a:chExt cx="264550" cy="353222"/>
          </a:xfrm>
          <a:noFill/>
        </p:grpSpPr>
        <p:sp>
          <p:nvSpPr>
            <p:cNvPr id="222" name="Google Shape;9764;p16">
              <a:extLst>
                <a:ext uri="{FF2B5EF4-FFF2-40B4-BE49-F238E27FC236}">
                  <a16:creationId xmlns:a16="http://schemas.microsoft.com/office/drawing/2014/main" id="{404A80F2-BF5E-4124-8B77-862B8E3D592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9765;p16">
              <a:extLst>
                <a:ext uri="{FF2B5EF4-FFF2-40B4-BE49-F238E27FC236}">
                  <a16:creationId xmlns:a16="http://schemas.microsoft.com/office/drawing/2014/main" id="{B4905B06-6178-4624-A56F-143ADA0D56AA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9766;p16">
              <a:extLst>
                <a:ext uri="{FF2B5EF4-FFF2-40B4-BE49-F238E27FC236}">
                  <a16:creationId xmlns:a16="http://schemas.microsoft.com/office/drawing/2014/main" id="{1FB1FD05-007D-43E1-83B7-C151F7EBB3E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9767;p16">
              <a:extLst>
                <a:ext uri="{FF2B5EF4-FFF2-40B4-BE49-F238E27FC236}">
                  <a16:creationId xmlns:a16="http://schemas.microsoft.com/office/drawing/2014/main" id="{83783041-F5C4-462C-AFE5-B0DA9B921F2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52B19-F228-024F-8DB0-1F1EB1B926DE}"/>
              </a:ext>
            </a:extLst>
          </p:cNvPr>
          <p:cNvSpPr/>
          <p:nvPr/>
        </p:nvSpPr>
        <p:spPr>
          <a:xfrm>
            <a:off x="423656" y="-819150"/>
            <a:ext cx="4887647" cy="8945625"/>
          </a:xfrm>
          <a:prstGeom prst="rect">
            <a:avLst/>
          </a:prstGeom>
          <a:solidFill>
            <a:srgbClr val="FEF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CA54C-7057-E4A0-C905-70B058F9A72A}"/>
              </a:ext>
            </a:extLst>
          </p:cNvPr>
          <p:cNvSpPr txBox="1"/>
          <p:nvPr/>
        </p:nvSpPr>
        <p:spPr>
          <a:xfrm>
            <a:off x="6587067" y="448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32573B5-83CC-3552-E965-DF41325295F7}"/>
              </a:ext>
            </a:extLst>
          </p:cNvPr>
          <p:cNvSpPr txBox="1">
            <a:spLocks/>
          </p:cNvSpPr>
          <p:nvPr/>
        </p:nvSpPr>
        <p:spPr>
          <a:xfrm>
            <a:off x="-201210" y="2776909"/>
            <a:ext cx="6137378" cy="200403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Problem Overview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grpSp>
        <p:nvGrpSpPr>
          <p:cNvPr id="22" name="Group 43">
            <a:extLst>
              <a:ext uri="{FF2B5EF4-FFF2-40B4-BE49-F238E27FC236}">
                <a16:creationId xmlns:a16="http://schemas.microsoft.com/office/drawing/2014/main" id="{671C314D-CBC5-804E-07EA-A59BEB7CAA50}"/>
              </a:ext>
            </a:extLst>
          </p:cNvPr>
          <p:cNvGrpSpPr/>
          <p:nvPr/>
        </p:nvGrpSpPr>
        <p:grpSpPr>
          <a:xfrm>
            <a:off x="-5522098" y="5275565"/>
            <a:ext cx="11078438" cy="10994424"/>
            <a:chOff x="-82411" y="-95"/>
            <a:chExt cx="819011" cy="812800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B35517D9-86B7-1A4C-722A-C6DC9518F7D4}"/>
                </a:ext>
              </a:extLst>
            </p:cNvPr>
            <p:cNvSpPr/>
            <p:nvPr/>
          </p:nvSpPr>
          <p:spPr>
            <a:xfrm>
              <a:off x="-82411" y="-9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40906D5D-97BB-6CFD-9736-714599D949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43">
            <a:extLst>
              <a:ext uri="{FF2B5EF4-FFF2-40B4-BE49-F238E27FC236}">
                <a16:creationId xmlns:a16="http://schemas.microsoft.com/office/drawing/2014/main" id="{7BCBB568-08AB-BD08-DAC4-81BC66803B15}"/>
              </a:ext>
            </a:extLst>
          </p:cNvPr>
          <p:cNvGrpSpPr/>
          <p:nvPr/>
        </p:nvGrpSpPr>
        <p:grpSpPr>
          <a:xfrm>
            <a:off x="8280434" y="-8382547"/>
            <a:ext cx="10994424" cy="10994424"/>
            <a:chOff x="0" y="0"/>
            <a:chExt cx="812800" cy="812800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2374B718-E52C-FE5B-006B-3BCBE1F7C9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C91171BF-E54E-32F9-BAFD-B4B86701C9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053667" y="-835707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769BFB-AB54-FCCC-C277-BEEC1E2F84FD}"/>
              </a:ext>
            </a:extLst>
          </p:cNvPr>
          <p:cNvSpPr txBox="1"/>
          <p:nvPr/>
        </p:nvSpPr>
        <p:spPr>
          <a:xfrm>
            <a:off x="7151914" y="410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BE5A6-BAF5-1813-E20A-403C90177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265" y="3948181"/>
            <a:ext cx="624584" cy="624584"/>
          </a:xfrm>
          <a:prstGeom prst="rect">
            <a:avLst/>
          </a:prstGeom>
        </p:spPr>
      </p:pic>
      <p:pic>
        <p:nvPicPr>
          <p:cNvPr id="1026" name="Picture 2" descr="White and blue ship wheel illustration, Kubernetes Logo ...">
            <a:extLst>
              <a:ext uri="{FF2B5EF4-FFF2-40B4-BE49-F238E27FC236}">
                <a16:creationId xmlns:a16="http://schemas.microsoft.com/office/drawing/2014/main" id="{A4F6F52A-1061-8158-772E-61B946E1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94" b="91211" l="10000" r="90000">
                        <a14:foregroundMark x1="45111" y1="16992" x2="49333" y2="66211"/>
                        <a14:foregroundMark x1="49333" y1="66211" x2="50556" y2="73242"/>
                        <a14:foregroundMark x1="50556" y1="71680" x2="52778" y2="23047"/>
                        <a14:foregroundMark x1="52778" y1="23047" x2="54444" y2="84766"/>
                        <a14:foregroundMark x1="54444" y1="84766" x2="60444" y2="66602"/>
                        <a14:foregroundMark x1="60444" y1="66602" x2="63000" y2="47852"/>
                        <a14:foregroundMark x1="63000" y1="47852" x2="63000" y2="49414"/>
                        <a14:foregroundMark x1="65222" y1="45117" x2="38444" y2="43359"/>
                        <a14:foregroundMark x1="38444" y1="43359" x2="42111" y2="23438"/>
                        <a14:foregroundMark x1="42111" y1="23438" x2="37333" y2="62695"/>
                        <a14:foregroundMark x1="40556" y1="48633" x2="40889" y2="72070"/>
                        <a14:foregroundMark x1="40889" y1="72070" x2="44000" y2="78906"/>
                        <a14:foregroundMark x1="44000" y1="78906" x2="47556" y2="70703"/>
                        <a14:foregroundMark x1="47556" y1="70703" x2="49889" y2="59961"/>
                        <a14:foregroundMark x1="57000" y1="91602" x2="44000" y2="91211"/>
                        <a14:foregroundMark x1="44000" y1="91211" x2="43333" y2="90430"/>
                        <a14:foregroundMark x1="53556" y1="31055" x2="69333" y2="43945"/>
                        <a14:foregroundMark x1="63222" y1="58008" x2="72111" y2="63086"/>
                        <a14:foregroundMark x1="49000" y1="20898" x2="49000" y2="11328"/>
                        <a14:foregroundMark x1="48556" y1="8594" x2="51333" y2="8984"/>
                        <a14:foregroundMark x1="48556" y1="19336" x2="49667" y2="2343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11" y="3881479"/>
            <a:ext cx="1201930" cy="6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25C4B62-189C-187A-A034-D863213BF3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9563" y="3838767"/>
            <a:ext cx="773458" cy="77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B4DD4-1BDC-C869-8513-D4F238314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266" y="3922007"/>
            <a:ext cx="630597" cy="630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02291-3C1F-0F29-F697-4CA1220FBE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7495" y="3922007"/>
            <a:ext cx="581354" cy="58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5E0D2-4A7C-51D5-077F-BA977E370756}"/>
              </a:ext>
            </a:extLst>
          </p:cNvPr>
          <p:cNvSpPr txBox="1"/>
          <p:nvPr/>
        </p:nvSpPr>
        <p:spPr>
          <a:xfrm>
            <a:off x="5451859" y="1476860"/>
            <a:ext cx="626998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URL Shortener</a:t>
            </a: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is a cloud-ready, scalable application that converts long URLs into short, shareable links.</a:t>
            </a:r>
          </a:p>
          <a:p>
            <a:endParaRPr lang="en-US" sz="24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cme" panose="02000706050000020004" pitchFamily="2" charset="0"/>
                <a:cs typeface="Dubai" panose="020B0503030403030204" pitchFamily="34" charset="-78"/>
              </a:rPr>
              <a:t>The project demonstrates: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Full-Stack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Containerization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Kubernetes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Monitoring &amp; observability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CI/CD automation</a:t>
            </a:r>
          </a:p>
        </p:txBody>
      </p:sp>
    </p:spTree>
    <p:extLst>
      <p:ext uri="{BB962C8B-B14F-4D97-AF65-F5344CB8AC3E}">
        <p14:creationId xmlns:p14="http://schemas.microsoft.com/office/powerpoint/2010/main" val="263193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e 15">
            <a:extLst>
              <a:ext uri="{FF2B5EF4-FFF2-40B4-BE49-F238E27FC236}">
                <a16:creationId xmlns:a16="http://schemas.microsoft.com/office/drawing/2014/main" id="{606707DD-8B7E-1309-FA93-849D017B5ECC}"/>
              </a:ext>
            </a:extLst>
          </p:cNvPr>
          <p:cNvSpPr/>
          <p:nvPr/>
        </p:nvSpPr>
        <p:spPr>
          <a:xfrm rot="18088656">
            <a:off x="-1538407" y="-5038524"/>
            <a:ext cx="15068262" cy="15234338"/>
          </a:xfrm>
          <a:prstGeom prst="pie">
            <a:avLst>
              <a:gd name="adj1" fmla="val 14451443"/>
              <a:gd name="adj2" fmla="val 15854501"/>
            </a:avLst>
          </a:prstGeom>
          <a:solidFill>
            <a:srgbClr val="43546A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solidFill>
                <a:schemeClr val="tx1"/>
              </a:solidFill>
            </a:endParaRPr>
          </a:p>
        </p:txBody>
      </p:sp>
      <p:sp>
        <p:nvSpPr>
          <p:cNvPr id="15" name="Pie 14">
            <a:extLst>
              <a:ext uri="{FF2B5EF4-FFF2-40B4-BE49-F238E27FC236}">
                <a16:creationId xmlns:a16="http://schemas.microsoft.com/office/drawing/2014/main" id="{D97983E4-AF28-D465-002A-A5DE2C66993F}"/>
              </a:ext>
            </a:extLst>
          </p:cNvPr>
          <p:cNvSpPr/>
          <p:nvPr/>
        </p:nvSpPr>
        <p:spPr>
          <a:xfrm rot="16719623">
            <a:off x="-1538407" y="-5017259"/>
            <a:ext cx="15068262" cy="15234338"/>
          </a:xfrm>
          <a:prstGeom prst="pie">
            <a:avLst>
              <a:gd name="adj1" fmla="val 15856284"/>
              <a:gd name="adj2" fmla="val 17598385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BE89A92C-A4F2-392A-4642-5008150A5BF7}"/>
              </a:ext>
            </a:extLst>
          </p:cNvPr>
          <p:cNvSpPr/>
          <p:nvPr/>
        </p:nvSpPr>
        <p:spPr>
          <a:xfrm rot="16200000">
            <a:off x="-1489853" y="-5007805"/>
            <a:ext cx="15068262" cy="15234338"/>
          </a:xfrm>
          <a:prstGeom prst="pie">
            <a:avLst>
              <a:gd name="adj1" fmla="val 17570075"/>
              <a:gd name="adj2" fmla="val 19046936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181153C1-5FBA-3970-FE21-6ACF0CC29C22}"/>
              </a:ext>
            </a:extLst>
          </p:cNvPr>
          <p:cNvSpPr/>
          <p:nvPr/>
        </p:nvSpPr>
        <p:spPr>
          <a:xfrm rot="15171984">
            <a:off x="-1505390" y="-4951661"/>
            <a:ext cx="15068262" cy="15234338"/>
          </a:xfrm>
          <a:prstGeom prst="pie">
            <a:avLst>
              <a:gd name="adj1" fmla="val 19019305"/>
              <a:gd name="adj2" fmla="val 20288682"/>
            </a:avLst>
          </a:prstGeom>
          <a:solidFill>
            <a:srgbClr val="43546A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0" name="Pie 9">
            <a:extLst>
              <a:ext uri="{FF2B5EF4-FFF2-40B4-BE49-F238E27FC236}">
                <a16:creationId xmlns:a16="http://schemas.microsoft.com/office/drawing/2014/main" id="{B9941B9D-592A-DE61-2A84-9565606B0B58}"/>
              </a:ext>
            </a:extLst>
          </p:cNvPr>
          <p:cNvSpPr/>
          <p:nvPr/>
        </p:nvSpPr>
        <p:spPr>
          <a:xfrm rot="14195826">
            <a:off x="-1512665" y="-4973050"/>
            <a:ext cx="15068262" cy="15234338"/>
          </a:xfrm>
          <a:prstGeom prst="pie">
            <a:avLst>
              <a:gd name="adj1" fmla="val 20286336"/>
              <a:gd name="adj2" fmla="val 21392535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2B960731-5672-6C26-126B-C661687C03DB}"/>
              </a:ext>
            </a:extLst>
          </p:cNvPr>
          <p:cNvSpPr/>
          <p:nvPr/>
        </p:nvSpPr>
        <p:spPr>
          <a:xfrm rot="13182408">
            <a:off x="-1496621" y="-4957006"/>
            <a:ext cx="15068262" cy="15234338"/>
          </a:xfrm>
          <a:prstGeom prst="pie">
            <a:avLst>
              <a:gd name="adj1" fmla="val 21400415"/>
              <a:gd name="adj2" fmla="val 1058587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C482C3E8-7664-89D7-5FCF-FB0A3445719F}"/>
              </a:ext>
            </a:extLst>
          </p:cNvPr>
          <p:cNvSpPr/>
          <p:nvPr/>
        </p:nvSpPr>
        <p:spPr>
          <a:xfrm rot="9212812">
            <a:off x="-1480580" y="-4940965"/>
            <a:ext cx="15068262" cy="15234338"/>
          </a:xfrm>
          <a:prstGeom prst="pie">
            <a:avLst>
              <a:gd name="adj1" fmla="val 1031400"/>
              <a:gd name="adj2" fmla="val 2173188"/>
            </a:avLst>
          </a:prstGeom>
          <a:solidFill>
            <a:srgbClr val="43546A"/>
          </a:soli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DBF93EDB-21D3-B21F-AB7F-978B0F39E438}"/>
              </a:ext>
            </a:extLst>
          </p:cNvPr>
          <p:cNvSpPr/>
          <p:nvPr/>
        </p:nvSpPr>
        <p:spPr>
          <a:xfrm rot="7896142">
            <a:off x="-1486539" y="-4973050"/>
            <a:ext cx="15068262" cy="15234338"/>
          </a:xfrm>
          <a:prstGeom prst="pie">
            <a:avLst>
              <a:gd name="adj1" fmla="val 2209064"/>
              <a:gd name="adj2" fmla="val 3488849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06B1FD4-EEEE-15C7-FA82-FB5CE7C82821}"/>
              </a:ext>
            </a:extLst>
          </p:cNvPr>
          <p:cNvSpPr txBox="1"/>
          <p:nvPr/>
        </p:nvSpPr>
        <p:spPr>
          <a:xfrm>
            <a:off x="10850880" y="11826240"/>
            <a:ext cx="184731" cy="369332"/>
          </a:xfrm>
          <a:prstGeom prst="rect">
            <a:avLst/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B524F242-E558-E8F0-552C-E42491846E9A}"/>
              </a:ext>
            </a:extLst>
          </p:cNvPr>
          <p:cNvSpPr/>
          <p:nvPr/>
        </p:nvSpPr>
        <p:spPr>
          <a:xfrm>
            <a:off x="-1520687" y="-5009261"/>
            <a:ext cx="15068262" cy="15234338"/>
          </a:xfrm>
          <a:prstGeom prst="pie">
            <a:avLst>
              <a:gd name="adj1" fmla="val 21592614"/>
              <a:gd name="adj2" fmla="val 16189346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6F01DA-7A1B-A31D-9612-85654B227E10}"/>
              </a:ext>
            </a:extLst>
          </p:cNvPr>
          <p:cNvSpPr/>
          <p:nvPr/>
        </p:nvSpPr>
        <p:spPr>
          <a:xfrm>
            <a:off x="5510463" y="1973180"/>
            <a:ext cx="1130970" cy="1155031"/>
          </a:xfrm>
          <a:prstGeom prst="ellipse">
            <a:avLst/>
          </a:prstGeom>
          <a:solidFill>
            <a:srgbClr val="B4C7DE"/>
          </a:solidFill>
          <a:ln>
            <a:noFill/>
          </a:ln>
          <a:effectLst>
            <a:innerShdw blurRad="476573" dist="223926" dir="12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C7A31E6E-5CAA-286E-EB6B-A4B896748F10}"/>
              </a:ext>
            </a:extLst>
          </p:cNvPr>
          <p:cNvSpPr txBox="1">
            <a:spLocks/>
          </p:cNvSpPr>
          <p:nvPr/>
        </p:nvSpPr>
        <p:spPr>
          <a:xfrm>
            <a:off x="6435687" y="1058990"/>
            <a:ext cx="5458715" cy="73912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SignPainter-HouseScript" panose="02000006070000020004" pitchFamily="2" charset="0"/>
              </a:rPr>
              <a:t>Project Objectives</a:t>
            </a:r>
          </a:p>
          <a:p>
            <a:pPr algn="ctr"/>
            <a:endParaRPr lang="en-US" sz="72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15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e 15">
            <a:extLst>
              <a:ext uri="{FF2B5EF4-FFF2-40B4-BE49-F238E27FC236}">
                <a16:creationId xmlns:a16="http://schemas.microsoft.com/office/drawing/2014/main" id="{606707DD-8B7E-1309-FA93-849D017B5ECC}"/>
              </a:ext>
            </a:extLst>
          </p:cNvPr>
          <p:cNvSpPr/>
          <p:nvPr/>
        </p:nvSpPr>
        <p:spPr>
          <a:xfrm>
            <a:off x="-1538407" y="-4367964"/>
            <a:ext cx="15068262" cy="15234338"/>
          </a:xfrm>
          <a:prstGeom prst="pie">
            <a:avLst>
              <a:gd name="adj1" fmla="val 13884709"/>
              <a:gd name="adj2" fmla="val 15854501"/>
            </a:avLst>
          </a:prstGeom>
          <a:solidFill>
            <a:srgbClr val="43546A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solidFill>
                <a:schemeClr val="tx1"/>
              </a:solidFill>
            </a:endParaRPr>
          </a:p>
        </p:txBody>
      </p:sp>
      <p:sp>
        <p:nvSpPr>
          <p:cNvPr id="15" name="Pie 14">
            <a:extLst>
              <a:ext uri="{FF2B5EF4-FFF2-40B4-BE49-F238E27FC236}">
                <a16:creationId xmlns:a16="http://schemas.microsoft.com/office/drawing/2014/main" id="{D97983E4-AF28-D465-002A-A5DE2C66993F}"/>
              </a:ext>
            </a:extLst>
          </p:cNvPr>
          <p:cNvSpPr/>
          <p:nvPr/>
        </p:nvSpPr>
        <p:spPr>
          <a:xfrm>
            <a:off x="-1538407" y="-4346699"/>
            <a:ext cx="15068262" cy="15234338"/>
          </a:xfrm>
          <a:prstGeom prst="pie">
            <a:avLst>
              <a:gd name="adj1" fmla="val 15856284"/>
              <a:gd name="adj2" fmla="val 17598385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BE89A92C-A4F2-392A-4642-5008150A5BF7}"/>
              </a:ext>
            </a:extLst>
          </p:cNvPr>
          <p:cNvSpPr/>
          <p:nvPr/>
        </p:nvSpPr>
        <p:spPr>
          <a:xfrm>
            <a:off x="-1489853" y="-4337245"/>
            <a:ext cx="15068262" cy="15234338"/>
          </a:xfrm>
          <a:prstGeom prst="pie">
            <a:avLst>
              <a:gd name="adj1" fmla="val 17570075"/>
              <a:gd name="adj2" fmla="val 19046936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181153C1-5FBA-3970-FE21-6ACF0CC29C22}"/>
              </a:ext>
            </a:extLst>
          </p:cNvPr>
          <p:cNvSpPr/>
          <p:nvPr/>
        </p:nvSpPr>
        <p:spPr>
          <a:xfrm>
            <a:off x="-1505390" y="-4281101"/>
            <a:ext cx="15068262" cy="15234338"/>
          </a:xfrm>
          <a:prstGeom prst="pie">
            <a:avLst>
              <a:gd name="adj1" fmla="val 19019305"/>
              <a:gd name="adj2" fmla="val 20288682"/>
            </a:avLst>
          </a:prstGeom>
          <a:solidFill>
            <a:srgbClr val="43546A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solidFill>
                <a:schemeClr val="tx1"/>
              </a:solidFill>
            </a:endParaRPr>
          </a:p>
        </p:txBody>
      </p:sp>
      <p:sp>
        <p:nvSpPr>
          <p:cNvPr id="10" name="Pie 9">
            <a:extLst>
              <a:ext uri="{FF2B5EF4-FFF2-40B4-BE49-F238E27FC236}">
                <a16:creationId xmlns:a16="http://schemas.microsoft.com/office/drawing/2014/main" id="{B9941B9D-592A-DE61-2A84-9565606B0B58}"/>
              </a:ext>
            </a:extLst>
          </p:cNvPr>
          <p:cNvSpPr/>
          <p:nvPr/>
        </p:nvSpPr>
        <p:spPr>
          <a:xfrm>
            <a:off x="-1512665" y="-4302490"/>
            <a:ext cx="15068262" cy="15234338"/>
          </a:xfrm>
          <a:prstGeom prst="pie">
            <a:avLst>
              <a:gd name="adj1" fmla="val 20286336"/>
              <a:gd name="adj2" fmla="val 21392535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2B960731-5672-6C26-126B-C661687C03DB}"/>
              </a:ext>
            </a:extLst>
          </p:cNvPr>
          <p:cNvSpPr/>
          <p:nvPr/>
        </p:nvSpPr>
        <p:spPr>
          <a:xfrm>
            <a:off x="-1496621" y="-4286446"/>
            <a:ext cx="15068262" cy="15234338"/>
          </a:xfrm>
          <a:prstGeom prst="pie">
            <a:avLst>
              <a:gd name="adj1" fmla="val 21400415"/>
              <a:gd name="adj2" fmla="val 1058587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C482C3E8-7664-89D7-5FCF-FB0A3445719F}"/>
              </a:ext>
            </a:extLst>
          </p:cNvPr>
          <p:cNvSpPr/>
          <p:nvPr/>
        </p:nvSpPr>
        <p:spPr>
          <a:xfrm>
            <a:off x="-1480580" y="-4270405"/>
            <a:ext cx="15068262" cy="15234338"/>
          </a:xfrm>
          <a:prstGeom prst="pie">
            <a:avLst>
              <a:gd name="adj1" fmla="val 1031400"/>
              <a:gd name="adj2" fmla="val 2173188"/>
            </a:avLst>
          </a:prstGeom>
          <a:solidFill>
            <a:srgbClr val="43546A"/>
          </a:soli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DBF93EDB-21D3-B21F-AB7F-978B0F39E438}"/>
              </a:ext>
            </a:extLst>
          </p:cNvPr>
          <p:cNvSpPr/>
          <p:nvPr/>
        </p:nvSpPr>
        <p:spPr>
          <a:xfrm>
            <a:off x="-1412969" y="-4302490"/>
            <a:ext cx="15068262" cy="15234338"/>
          </a:xfrm>
          <a:prstGeom prst="pie">
            <a:avLst>
              <a:gd name="adj1" fmla="val 2209064"/>
              <a:gd name="adj2" fmla="val 3940373"/>
            </a:avLst>
          </a:prstGeom>
          <a:solidFill>
            <a:srgbClr val="FFF7F4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06B1FD4-EEEE-15C7-FA82-FB5CE7C82821}"/>
              </a:ext>
            </a:extLst>
          </p:cNvPr>
          <p:cNvSpPr txBox="1"/>
          <p:nvPr/>
        </p:nvSpPr>
        <p:spPr>
          <a:xfrm>
            <a:off x="10850880" y="12496800"/>
            <a:ext cx="184731" cy="369332"/>
          </a:xfrm>
          <a:prstGeom prst="rect">
            <a:avLst/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B524F242-E558-E8F0-552C-E42491846E9A}"/>
              </a:ext>
            </a:extLst>
          </p:cNvPr>
          <p:cNvSpPr/>
          <p:nvPr/>
        </p:nvSpPr>
        <p:spPr>
          <a:xfrm>
            <a:off x="-1520687" y="-4338701"/>
            <a:ext cx="15068262" cy="15234338"/>
          </a:xfrm>
          <a:prstGeom prst="pie">
            <a:avLst>
              <a:gd name="adj1" fmla="val 3500447"/>
              <a:gd name="adj2" fmla="val 13896038"/>
            </a:avLst>
          </a:prstGeom>
          <a:solidFill>
            <a:srgbClr val="04273D"/>
          </a:solidFill>
          <a:ln>
            <a:noFill/>
          </a:ln>
          <a:effectLst>
            <a:outerShdw blurRad="32565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9587DE3-67D8-6572-231A-2CCA6BD7C21B}"/>
              </a:ext>
            </a:extLst>
          </p:cNvPr>
          <p:cNvSpPr/>
          <p:nvPr/>
        </p:nvSpPr>
        <p:spPr>
          <a:xfrm>
            <a:off x="5510463" y="2643740"/>
            <a:ext cx="1130970" cy="1155031"/>
          </a:xfrm>
          <a:prstGeom prst="ellipse">
            <a:avLst/>
          </a:prstGeom>
          <a:solidFill>
            <a:srgbClr val="B4C7DE"/>
          </a:solidFill>
          <a:ln>
            <a:noFill/>
          </a:ln>
          <a:effectLst>
            <a:innerShdw blurRad="476573" dist="223926" dir="12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60F72-437D-FB77-30AA-6F9D865CE765}"/>
              </a:ext>
            </a:extLst>
          </p:cNvPr>
          <p:cNvSpPr txBox="1"/>
          <p:nvPr/>
        </p:nvSpPr>
        <p:spPr>
          <a:xfrm>
            <a:off x="7347028" y="4900898"/>
            <a:ext cx="1508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Exo 2" pitchFamily="2" charset="77"/>
                <a:ea typeface="Exo 2" pitchFamily="2" charset="77"/>
              </a:rPr>
              <a:t>Create a </a:t>
            </a:r>
            <a:r>
              <a:rPr lang="en-US" b="1" dirty="0">
                <a:latin typeface="Exo 2 Black" pitchFamily="2" charset="77"/>
                <a:ea typeface="Exo 2 Black" pitchFamily="2" charset="77"/>
              </a:rPr>
              <a:t>full-stack</a:t>
            </a:r>
            <a:endParaRPr lang="en-US" dirty="0">
              <a:latin typeface="Exo 2" pitchFamily="2" charset="77"/>
              <a:ea typeface="Exo 2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FCD740-5D83-DF69-9F57-657FED13F475}"/>
              </a:ext>
            </a:extLst>
          </p:cNvPr>
          <p:cNvSpPr txBox="1"/>
          <p:nvPr/>
        </p:nvSpPr>
        <p:spPr>
          <a:xfrm>
            <a:off x="7869873" y="4716157"/>
            <a:ext cx="2962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xo 2" pitchFamily="2" charset="77"/>
                <a:ea typeface="Exo 2" pitchFamily="2" charset="77"/>
              </a:rPr>
              <a:t>and intuitive</a:t>
            </a:r>
            <a:endParaRPr lang="en-US" b="1" i="1" dirty="0">
              <a:solidFill>
                <a:srgbClr val="04273D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58D109-3E07-374A-C0AB-923F26498C60}"/>
              </a:ext>
            </a:extLst>
          </p:cNvPr>
          <p:cNvSpPr txBox="1"/>
          <p:nvPr/>
        </p:nvSpPr>
        <p:spPr>
          <a:xfrm>
            <a:off x="7425432" y="4458329"/>
            <a:ext cx="2962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Build a simple </a:t>
            </a:r>
            <a:endParaRPr lang="en-US" b="1" i="1" dirty="0">
              <a:solidFill>
                <a:schemeClr val="bg1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DEDFFE-F480-D0E5-8668-CABBFBD7516B}"/>
              </a:ext>
            </a:extLst>
          </p:cNvPr>
          <p:cNvSpPr txBox="1"/>
          <p:nvPr/>
        </p:nvSpPr>
        <p:spPr>
          <a:xfrm>
            <a:off x="8966193" y="4983584"/>
            <a:ext cx="1977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 Black" pitchFamily="2" charset="77"/>
                <a:ea typeface="Exo 2 Black" pitchFamily="2" charset="77"/>
              </a:rPr>
              <a:t>React</a:t>
            </a:r>
            <a:r>
              <a:rPr lang="en-US" dirty="0">
                <a:latin typeface="Exo 2" pitchFamily="2" charset="77"/>
                <a:ea typeface="Exo 2" pitchFamily="2" charset="77"/>
              </a:rPr>
              <a:t> frontend</a:t>
            </a:r>
            <a:endParaRPr lang="en-US" dirty="0">
              <a:solidFill>
                <a:srgbClr val="FFF7F4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9092F-F391-DD18-D2C4-C24565588F9A}"/>
              </a:ext>
            </a:extLst>
          </p:cNvPr>
          <p:cNvSpPr txBox="1"/>
          <p:nvPr/>
        </p:nvSpPr>
        <p:spPr>
          <a:xfrm>
            <a:off x="7860587" y="3505978"/>
            <a:ext cx="2805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Exo 2 Black" pitchFamily="2" charset="77"/>
                <a:ea typeface="Exo 2 Black" pitchFamily="2" charset="77"/>
              </a:rPr>
              <a:t>Node.js </a:t>
            </a:r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backend</a:t>
            </a:r>
            <a:endParaRPr lang="en-US" dirty="0">
              <a:solidFill>
                <a:schemeClr val="bg1"/>
              </a:solidFill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 </a:t>
            </a:r>
            <a:endParaRPr lang="en-US" b="1" i="1" dirty="0">
              <a:solidFill>
                <a:schemeClr val="bg1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FC09FE-A6A4-5FAB-E08F-5D662EDFD39E}"/>
              </a:ext>
            </a:extLst>
          </p:cNvPr>
          <p:cNvSpPr txBox="1"/>
          <p:nvPr/>
        </p:nvSpPr>
        <p:spPr>
          <a:xfrm>
            <a:off x="7416146" y="3248150"/>
            <a:ext cx="280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AFBDCE"/>
                </a:solidFill>
                <a:latin typeface="Exo 2" pitchFamily="2" charset="77"/>
                <a:ea typeface="Exo 2" pitchFamily="2" charset="77"/>
              </a:rPr>
              <a:t>Develop a scalable</a:t>
            </a:r>
            <a:endParaRPr lang="en-US" b="1" i="1" dirty="0">
              <a:solidFill>
                <a:srgbClr val="AFBDCE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A1FF2-4A23-251D-CE16-D35C1326FB15}"/>
              </a:ext>
            </a:extLst>
          </p:cNvPr>
          <p:cNvSpPr txBox="1"/>
          <p:nvPr/>
        </p:nvSpPr>
        <p:spPr>
          <a:xfrm>
            <a:off x="8362854" y="2209789"/>
            <a:ext cx="2805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xo 2" pitchFamily="2" charset="77"/>
                <a:ea typeface="Exo 2" pitchFamily="2" charset="77"/>
              </a:rPr>
              <a:t>Use </a:t>
            </a:r>
            <a:r>
              <a:rPr lang="en-US" b="1" dirty="0">
                <a:solidFill>
                  <a:srgbClr val="04273D"/>
                </a:solidFill>
                <a:latin typeface="Exo 2 Black" pitchFamily="2" charset="77"/>
                <a:ea typeface="Exo 2 Black" pitchFamily="2" charset="77"/>
              </a:rPr>
              <a:t>PostgreSQL</a:t>
            </a:r>
            <a:r>
              <a:rPr lang="en-US" b="1" dirty="0">
                <a:latin typeface="Exo 2 Black" pitchFamily="2" charset="77"/>
                <a:ea typeface="Exo 2 Black" pitchFamily="2" charset="77"/>
              </a:rPr>
              <a:t> </a:t>
            </a:r>
            <a:r>
              <a:rPr lang="en-US" dirty="0">
                <a:latin typeface="Exo 2" pitchFamily="2" charset="77"/>
                <a:ea typeface="Exo 2" pitchFamily="2" charset="77"/>
              </a:rPr>
              <a:t>for persistent storage</a:t>
            </a:r>
            <a:endParaRPr lang="en-US" b="1" i="1" dirty="0">
              <a:solidFill>
                <a:srgbClr val="04273D"/>
              </a:solidFill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  <a:p>
            <a:pPr algn="ctr"/>
            <a:endParaRPr lang="en-US" b="1" i="1" dirty="0">
              <a:solidFill>
                <a:srgbClr val="04273D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7C63D5-9CC0-D203-AFD0-EA2B46799974}"/>
              </a:ext>
            </a:extLst>
          </p:cNvPr>
          <p:cNvSpPr txBox="1"/>
          <p:nvPr/>
        </p:nvSpPr>
        <p:spPr>
          <a:xfrm>
            <a:off x="8027069" y="1162872"/>
            <a:ext cx="280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Containerize the whole</a:t>
            </a:r>
            <a:endParaRPr lang="en-US" b="1" i="1" dirty="0">
              <a:solidFill>
                <a:schemeClr val="bg1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F2EE31-B013-1415-DD8E-67228FDE3B99}"/>
              </a:ext>
            </a:extLst>
          </p:cNvPr>
          <p:cNvSpPr txBox="1"/>
          <p:nvPr/>
        </p:nvSpPr>
        <p:spPr>
          <a:xfrm>
            <a:off x="8041479" y="1552012"/>
            <a:ext cx="241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xo 2" pitchFamily="2" charset="77"/>
                <a:ea typeface="Exo 2" pitchFamily="2" charset="77"/>
              </a:rPr>
              <a:t>system with</a:t>
            </a:r>
            <a:endParaRPr lang="en-US" dirty="0">
              <a:solidFill>
                <a:schemeClr val="bg1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31A2D5-7B4D-9BAA-87F8-A457F200FE75}"/>
              </a:ext>
            </a:extLst>
          </p:cNvPr>
          <p:cNvSpPr txBox="1"/>
          <p:nvPr/>
        </p:nvSpPr>
        <p:spPr>
          <a:xfrm>
            <a:off x="7097105" y="519600"/>
            <a:ext cx="1650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BDCE"/>
                </a:solidFill>
                <a:latin typeface="Exo 2" pitchFamily="2" charset="77"/>
                <a:ea typeface="Exo 2" pitchFamily="2" charset="77"/>
              </a:rPr>
              <a:t>Deploy to </a:t>
            </a:r>
            <a:r>
              <a:rPr lang="en-US" b="1" dirty="0">
                <a:solidFill>
                  <a:schemeClr val="bg1"/>
                </a:solidFill>
                <a:latin typeface="Exo 2 Black" pitchFamily="2" charset="77"/>
                <a:ea typeface="Exo 2 Black" pitchFamily="2" charset="77"/>
              </a:rPr>
              <a:t>Kubernetes</a:t>
            </a:r>
            <a:endParaRPr lang="en-US" b="1" dirty="0">
              <a:solidFill>
                <a:schemeClr val="bg1"/>
              </a:solidFill>
              <a:effectLst/>
              <a:latin typeface="Exo 2 Black" pitchFamily="2" charset="77"/>
              <a:ea typeface="Exo 2 Black" pitchFamily="2" charset="77"/>
              <a:cs typeface="Dubai" panose="020B0503030403030204" pitchFamily="34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506B8E-D6F8-0303-BC6D-362BAAC3B8BC}"/>
              </a:ext>
            </a:extLst>
          </p:cNvPr>
          <p:cNvSpPr txBox="1"/>
          <p:nvPr/>
        </p:nvSpPr>
        <p:spPr>
          <a:xfrm>
            <a:off x="4914682" y="626592"/>
            <a:ext cx="280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273D"/>
                </a:solidFill>
                <a:latin typeface="Exo 2 Black" pitchFamily="2" charset="77"/>
                <a:ea typeface="Exo 2 Black" pitchFamily="2" charset="77"/>
              </a:rPr>
              <a:t>+ Grafana</a:t>
            </a:r>
            <a:endParaRPr lang="en-US" b="1" i="1" dirty="0">
              <a:solidFill>
                <a:srgbClr val="04273D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2E7CF3-DD5A-A95F-EB82-B00AB714CAD9}"/>
              </a:ext>
            </a:extLst>
          </p:cNvPr>
          <p:cNvSpPr txBox="1"/>
          <p:nvPr/>
        </p:nvSpPr>
        <p:spPr>
          <a:xfrm>
            <a:off x="5618020" y="74302"/>
            <a:ext cx="1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xo 2" pitchFamily="2" charset="77"/>
                <a:ea typeface="Exo 2" pitchFamily="2" charset="77"/>
              </a:rPr>
              <a:t>Add </a:t>
            </a:r>
            <a:r>
              <a:rPr lang="en-US" b="1" dirty="0">
                <a:solidFill>
                  <a:srgbClr val="04273D"/>
                </a:solidFill>
                <a:latin typeface="Exo 2 Black" pitchFamily="2" charset="77"/>
                <a:ea typeface="Exo 2 Black" pitchFamily="2" charset="77"/>
              </a:rPr>
              <a:t>Prometheus</a:t>
            </a:r>
            <a:endParaRPr lang="en-US" dirty="0">
              <a:solidFill>
                <a:srgbClr val="04273D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DA1DE5-D86B-28DE-D102-AC9FF5759D2B}"/>
              </a:ext>
            </a:extLst>
          </p:cNvPr>
          <p:cNvSpPr txBox="1"/>
          <p:nvPr/>
        </p:nvSpPr>
        <p:spPr>
          <a:xfrm>
            <a:off x="4667789" y="1132653"/>
            <a:ext cx="1130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AFBDCE"/>
                </a:solidFill>
                <a:latin typeface="Exo 2 Black" pitchFamily="2" charset="77"/>
                <a:ea typeface="Exo 2 Black" pitchFamily="2" charset="77"/>
              </a:rPr>
              <a:t>GitHub Actions</a:t>
            </a:r>
            <a:endParaRPr lang="en-US" b="1" i="1" dirty="0">
              <a:solidFill>
                <a:srgbClr val="AFBDCE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467454-55C4-763B-3015-BBBDCD0A0A16}"/>
              </a:ext>
            </a:extLst>
          </p:cNvPr>
          <p:cNvSpPr txBox="1"/>
          <p:nvPr/>
        </p:nvSpPr>
        <p:spPr>
          <a:xfrm>
            <a:off x="4312287" y="316042"/>
            <a:ext cx="1545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7F4"/>
                </a:solidFill>
                <a:latin typeface="Exo 2" pitchFamily="2" charset="77"/>
                <a:ea typeface="Exo 2" pitchFamily="2" charset="77"/>
              </a:rPr>
              <a:t>Automate deployment with</a:t>
            </a:r>
            <a:endParaRPr lang="en-US" dirty="0">
              <a:solidFill>
                <a:srgbClr val="FFF7F4"/>
              </a:solidFill>
              <a:effectLst/>
              <a:latin typeface="Exo 2" pitchFamily="2" charset="77"/>
              <a:ea typeface="Exo 2" pitchFamily="2" charset="77"/>
              <a:cs typeface="Dubai" panose="020B0503030403030204" pitchFamily="34" charset="-78"/>
            </a:endParaRP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5E72282C-FD11-6DA7-9F57-FF2DFFB90929}"/>
              </a:ext>
            </a:extLst>
          </p:cNvPr>
          <p:cNvSpPr txBox="1">
            <a:spLocks/>
          </p:cNvSpPr>
          <p:nvPr/>
        </p:nvSpPr>
        <p:spPr>
          <a:xfrm>
            <a:off x="278098" y="3844532"/>
            <a:ext cx="5458715" cy="73912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rgbClr val="FFF7F4"/>
                </a:solidFill>
                <a:latin typeface="SignPainter-HouseScript" panose="02000006070000020004" pitchFamily="2" charset="0"/>
              </a:rPr>
              <a:t>Project Objectives</a:t>
            </a:r>
          </a:p>
          <a:p>
            <a:pPr algn="ctr"/>
            <a:endParaRPr lang="en-US" sz="5400" b="1" dirty="0">
              <a:solidFill>
                <a:srgbClr val="FFF7F4"/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81148-396D-D8F0-B6F2-6BEB27B6F903}"/>
              </a:ext>
            </a:extLst>
          </p:cNvPr>
          <p:cNvSpPr txBox="1"/>
          <p:nvPr/>
        </p:nvSpPr>
        <p:spPr>
          <a:xfrm>
            <a:off x="2040176" y="4923735"/>
            <a:ext cx="421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By building this system, we aimed to:</a:t>
            </a:r>
          </a:p>
          <a:p>
            <a:endParaRPr lang="en-S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56E34-2F78-420E-BE46-C978B3C28A68}"/>
              </a:ext>
            </a:extLst>
          </p:cNvPr>
          <p:cNvSpPr txBox="1"/>
          <p:nvPr/>
        </p:nvSpPr>
        <p:spPr>
          <a:xfrm>
            <a:off x="7639179" y="5549793"/>
            <a:ext cx="1878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Exo 2" pitchFamily="2" charset="77"/>
                <a:ea typeface="Exo 2" pitchFamily="2" charset="77"/>
                <a:cs typeface="Dubai" panose="020B0503030403030204" pitchFamily="34" charset="-78"/>
              </a:rPr>
              <a:t>URL shortening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477BA-279A-0B5A-7A67-F28D99378BA3}"/>
              </a:ext>
            </a:extLst>
          </p:cNvPr>
          <p:cNvSpPr txBox="1"/>
          <p:nvPr/>
        </p:nvSpPr>
        <p:spPr>
          <a:xfrm>
            <a:off x="7892992" y="1852310"/>
            <a:ext cx="241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xo 2 Black" pitchFamily="2" charset="77"/>
                <a:ea typeface="Exo 2 Black" pitchFamily="2" charset="77"/>
              </a:rPr>
              <a:t>Docker</a:t>
            </a:r>
            <a:endParaRPr lang="en-US" b="1" dirty="0">
              <a:solidFill>
                <a:srgbClr val="FFF7F4"/>
              </a:solidFill>
              <a:effectLst/>
              <a:latin typeface="Exo 2 Black" pitchFamily="2" charset="77"/>
              <a:ea typeface="Exo 2 Black" pitchFamily="2" charset="77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6301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/>
      <p:bldP spid="24" grpId="0"/>
      <p:bldP spid="25" grpId="0"/>
      <p:bldP spid="28" grpId="0"/>
      <p:bldP spid="30" grpId="0"/>
      <p:bldP spid="32" grpId="0"/>
      <p:bldP spid="37" grpId="0"/>
      <p:bldP spid="39" grpId="0"/>
      <p:bldP spid="40" grpId="0"/>
      <p:bldP spid="41" grpId="0"/>
      <p:bldP spid="43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3">
            <a:extLst>
              <a:ext uri="{FF2B5EF4-FFF2-40B4-BE49-F238E27FC236}">
                <a16:creationId xmlns:a16="http://schemas.microsoft.com/office/drawing/2014/main" id="{D48F1F93-1451-A3B9-ABF8-3EFF07FBD7A5}"/>
              </a:ext>
            </a:extLst>
          </p:cNvPr>
          <p:cNvGrpSpPr/>
          <p:nvPr/>
        </p:nvGrpSpPr>
        <p:grpSpPr>
          <a:xfrm>
            <a:off x="6373525" y="-8978826"/>
            <a:ext cx="10994424" cy="10994424"/>
            <a:chOff x="0" y="0"/>
            <a:chExt cx="812800" cy="812800"/>
          </a:xfrm>
        </p:grpSpPr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EABC8F88-73D5-6DDD-8E40-C6B421DCB0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0"/>
              </a:schemeClr>
            </a:solidFill>
            <a:ln w="514350" cap="sq">
              <a:solidFill>
                <a:schemeClr val="bg1">
                  <a:alpha val="12000"/>
                </a:schemeClr>
              </a:solidFill>
              <a:prstDash val="solid"/>
              <a:miter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48" name="TextBox 45">
              <a:extLst>
                <a:ext uri="{FF2B5EF4-FFF2-40B4-BE49-F238E27FC236}">
                  <a16:creationId xmlns:a16="http://schemas.microsoft.com/office/drawing/2014/main" id="{B8A98B9F-A55F-7AC6-2984-548844611EF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FACA3A-F8FE-16B0-98CC-FCA067B7981F}"/>
              </a:ext>
            </a:extLst>
          </p:cNvPr>
          <p:cNvSpPr/>
          <p:nvPr/>
        </p:nvSpPr>
        <p:spPr>
          <a:xfrm>
            <a:off x="159407" y="247881"/>
            <a:ext cx="5623783" cy="2272066"/>
          </a:xfrm>
          <a:prstGeom prst="rect">
            <a:avLst/>
          </a:prstGeom>
          <a:solidFill>
            <a:srgbClr val="FEF7F2"/>
          </a:solidFill>
          <a:ln w="28575">
            <a:solidFill>
              <a:srgbClr val="0427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grpSp>
        <p:nvGrpSpPr>
          <p:cNvPr id="221" name="Google Shape;9763;p16">
            <a:extLst>
              <a:ext uri="{FF2B5EF4-FFF2-40B4-BE49-F238E27FC236}">
                <a16:creationId xmlns:a16="http://schemas.microsoft.com/office/drawing/2014/main" id="{CAF721DD-DD95-42C9-9D59-E750C36336A2}"/>
              </a:ext>
            </a:extLst>
          </p:cNvPr>
          <p:cNvGrpSpPr/>
          <p:nvPr/>
        </p:nvGrpSpPr>
        <p:grpSpPr>
          <a:xfrm>
            <a:off x="2096986" y="6228562"/>
            <a:ext cx="420619" cy="565294"/>
            <a:chOff x="903530" y="3806125"/>
            <a:chExt cx="264550" cy="353222"/>
          </a:xfrm>
          <a:noFill/>
        </p:grpSpPr>
        <p:sp>
          <p:nvSpPr>
            <p:cNvPr id="222" name="Google Shape;9764;p16">
              <a:extLst>
                <a:ext uri="{FF2B5EF4-FFF2-40B4-BE49-F238E27FC236}">
                  <a16:creationId xmlns:a16="http://schemas.microsoft.com/office/drawing/2014/main" id="{404A80F2-BF5E-4124-8B77-862B8E3D592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9765;p16">
              <a:extLst>
                <a:ext uri="{FF2B5EF4-FFF2-40B4-BE49-F238E27FC236}">
                  <a16:creationId xmlns:a16="http://schemas.microsoft.com/office/drawing/2014/main" id="{B4905B06-6178-4624-A56F-143ADA0D56AA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9766;p16">
              <a:extLst>
                <a:ext uri="{FF2B5EF4-FFF2-40B4-BE49-F238E27FC236}">
                  <a16:creationId xmlns:a16="http://schemas.microsoft.com/office/drawing/2014/main" id="{1FB1FD05-007D-43E1-83B7-C151F7EBB3E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9767;p16">
              <a:extLst>
                <a:ext uri="{FF2B5EF4-FFF2-40B4-BE49-F238E27FC236}">
                  <a16:creationId xmlns:a16="http://schemas.microsoft.com/office/drawing/2014/main" id="{83783041-F5C4-462C-AFE5-B0DA9B921F2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4579;p14">
            <a:extLst>
              <a:ext uri="{FF2B5EF4-FFF2-40B4-BE49-F238E27FC236}">
                <a16:creationId xmlns:a16="http://schemas.microsoft.com/office/drawing/2014/main" id="{F83D4DB1-B602-A591-9978-31628EAE0A1B}"/>
              </a:ext>
            </a:extLst>
          </p:cNvPr>
          <p:cNvGrpSpPr/>
          <p:nvPr/>
        </p:nvGrpSpPr>
        <p:grpSpPr>
          <a:xfrm>
            <a:off x="321263" y="736601"/>
            <a:ext cx="397559" cy="452337"/>
            <a:chOff x="1529350" y="258825"/>
            <a:chExt cx="423475" cy="481825"/>
          </a:xfrm>
          <a:noFill/>
        </p:grpSpPr>
        <p:sp>
          <p:nvSpPr>
            <p:cNvPr id="30" name="Google Shape;4580;p14">
              <a:extLst>
                <a:ext uri="{FF2B5EF4-FFF2-40B4-BE49-F238E27FC236}">
                  <a16:creationId xmlns:a16="http://schemas.microsoft.com/office/drawing/2014/main" id="{B261BE11-E82A-EC25-7A48-91F66D76653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581;p14">
              <a:extLst>
                <a:ext uri="{FF2B5EF4-FFF2-40B4-BE49-F238E27FC236}">
                  <a16:creationId xmlns:a16="http://schemas.microsoft.com/office/drawing/2014/main" id="{7EF16807-A804-D841-B1FC-BFD4E92E2A2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 sz="240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32573B5-83CC-3552-E965-DF41325295F7}"/>
              </a:ext>
            </a:extLst>
          </p:cNvPr>
          <p:cNvSpPr txBox="1">
            <a:spLocks/>
          </p:cNvSpPr>
          <p:nvPr/>
        </p:nvSpPr>
        <p:spPr>
          <a:xfrm>
            <a:off x="353087" y="499586"/>
            <a:ext cx="5430103" cy="73912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54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System Architecture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-820604" y="6334103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ángulo 35">
            <a:extLst>
              <a:ext uri="{FF2B5EF4-FFF2-40B4-BE49-F238E27FC236}">
                <a16:creationId xmlns:a16="http://schemas.microsoft.com/office/drawing/2014/main" id="{24C69FFA-F035-1D6A-9CCA-D88A4543C75C}"/>
              </a:ext>
            </a:extLst>
          </p:cNvPr>
          <p:cNvSpPr/>
          <p:nvPr/>
        </p:nvSpPr>
        <p:spPr>
          <a:xfrm>
            <a:off x="2271443" y="2390214"/>
            <a:ext cx="8300081" cy="6370976"/>
          </a:xfrm>
          <a:prstGeom prst="rect">
            <a:avLst/>
          </a:prstGeom>
          <a:solidFill>
            <a:srgbClr val="FFF7F4"/>
          </a:solidFill>
          <a:ln w="38100">
            <a:solidFill>
              <a:srgbClr val="04273D"/>
            </a:solidFill>
          </a:ln>
          <a:effectLst>
            <a:outerShdw blurRad="182568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914400" rtl="1" eaLnBrk="1" latinLnBrk="0" hangingPunct="1"/>
            <a:endParaRPr lang="en-S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5DEC3E-6120-A02E-149E-43371C950621}"/>
              </a:ext>
            </a:extLst>
          </p:cNvPr>
          <p:cNvGrpSpPr/>
          <p:nvPr/>
        </p:nvGrpSpPr>
        <p:grpSpPr>
          <a:xfrm>
            <a:off x="2692062" y="2800187"/>
            <a:ext cx="7525872" cy="5009408"/>
            <a:chOff x="2445901" y="1932095"/>
            <a:chExt cx="7525872" cy="50094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0E1103-2B03-C620-A823-B7369069F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5901" y="1932095"/>
              <a:ext cx="7525872" cy="5009408"/>
            </a:xfrm>
            <a:prstGeom prst="rect">
              <a:avLst/>
            </a:prstGeom>
            <a:ln w="28575">
              <a:solidFill>
                <a:srgbClr val="04273D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895E12-DD20-BAD2-0EA9-92E15829D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580" r="69282" b="-1"/>
            <a:stretch/>
          </p:blipFill>
          <p:spPr>
            <a:xfrm rot="2302718">
              <a:off x="5110370" y="4060888"/>
              <a:ext cx="368941" cy="6329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75717-F236-4E47-D39E-5B9126DA2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64" t="6580" b="-1"/>
            <a:stretch/>
          </p:blipFill>
          <p:spPr>
            <a:xfrm>
              <a:off x="5532367" y="4319847"/>
              <a:ext cx="841158" cy="63293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50B9579-E9CB-3D64-1DC1-9190A001F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138" y="6718385"/>
            <a:ext cx="1330064" cy="7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7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B87248-4DBF-07BF-886B-4D817B09B780}"/>
              </a:ext>
            </a:extLst>
          </p:cNvPr>
          <p:cNvSpPr/>
          <p:nvPr/>
        </p:nvSpPr>
        <p:spPr>
          <a:xfrm>
            <a:off x="258857" y="-817519"/>
            <a:ext cx="5623783" cy="2272066"/>
          </a:xfrm>
          <a:prstGeom prst="rect">
            <a:avLst/>
          </a:prstGeom>
          <a:solidFill>
            <a:srgbClr val="FEF7F2"/>
          </a:solidFill>
          <a:ln w="28575">
            <a:solidFill>
              <a:srgbClr val="AEBE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5" name="Rectángulo 35">
            <a:extLst>
              <a:ext uri="{FF2B5EF4-FFF2-40B4-BE49-F238E27FC236}">
                <a16:creationId xmlns:a16="http://schemas.microsoft.com/office/drawing/2014/main" id="{C24B1B8C-D521-3758-D63C-153CAF17FE11}"/>
              </a:ext>
            </a:extLst>
          </p:cNvPr>
          <p:cNvSpPr/>
          <p:nvPr/>
        </p:nvSpPr>
        <p:spPr>
          <a:xfrm>
            <a:off x="2948472" y="1712320"/>
            <a:ext cx="6270173" cy="6370976"/>
          </a:xfrm>
          <a:prstGeom prst="rect">
            <a:avLst/>
          </a:prstGeom>
          <a:solidFill>
            <a:srgbClr val="FFF7F4"/>
          </a:solidFill>
          <a:ln w="38100">
            <a:solidFill>
              <a:srgbClr val="AEBED0"/>
            </a:solidFill>
          </a:ln>
          <a:effectLst>
            <a:outerShdw blurRad="182568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S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8182740" y="-1169686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CCCB14-B220-44EB-66F4-241788A4AAFF}"/>
              </a:ext>
            </a:extLst>
          </p:cNvPr>
          <p:cNvSpPr txBox="1">
            <a:spLocks/>
          </p:cNvSpPr>
          <p:nvPr/>
        </p:nvSpPr>
        <p:spPr>
          <a:xfrm>
            <a:off x="138347" y="338579"/>
            <a:ext cx="5620249" cy="73912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ar-SA" sz="5400" b="1" dirty="0" err="1">
                <a:solidFill>
                  <a:srgbClr val="04273D"/>
                </a:solidFill>
                <a:latin typeface="SignPainter-HouseScript" panose="02000006070000020004" pitchFamily="2" charset="0"/>
              </a:rPr>
              <a:t>U</a:t>
            </a:r>
            <a:r>
              <a:rPr lang="en-US" sz="5400" b="1" dirty="0">
                <a:solidFill>
                  <a:srgbClr val="04273D"/>
                </a:solidFill>
                <a:latin typeface="SignPainter-HouseScript" panose="02000006070000020004" pitchFamily="2" charset="0"/>
              </a:rPr>
              <a:t>se Case Diagram </a:t>
            </a:r>
          </a:p>
          <a:p>
            <a:pPr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CF7514-7240-9E25-BB8D-5B97F01C70B7}"/>
              </a:ext>
            </a:extLst>
          </p:cNvPr>
          <p:cNvCxnSpPr>
            <a:cxnSpLocks/>
          </p:cNvCxnSpPr>
          <p:nvPr/>
        </p:nvCxnSpPr>
        <p:spPr>
          <a:xfrm>
            <a:off x="2437759" y="-1982918"/>
            <a:ext cx="4556570" cy="0"/>
          </a:xfrm>
          <a:prstGeom prst="line">
            <a:avLst/>
          </a:prstGeom>
          <a:ln w="38100">
            <a:solidFill>
              <a:srgbClr val="FFF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C06B1FD4-EEEE-15C7-FA82-FB5CE7C82821}"/>
              </a:ext>
            </a:extLst>
          </p:cNvPr>
          <p:cNvSpPr txBox="1"/>
          <p:nvPr/>
        </p:nvSpPr>
        <p:spPr>
          <a:xfrm>
            <a:off x="10850880" y="1182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9B06-03C4-B1AD-4792-552C575A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876" y="2097406"/>
            <a:ext cx="5325364" cy="4949013"/>
          </a:xfrm>
          <a:prstGeom prst="rect">
            <a:avLst/>
          </a:prstGeom>
          <a:ln w="28575">
            <a:solidFill>
              <a:srgbClr val="04273D"/>
            </a:solidFill>
          </a:ln>
        </p:spPr>
      </p:pic>
    </p:spTree>
    <p:extLst>
      <p:ext uri="{BB962C8B-B14F-4D97-AF65-F5344CB8AC3E}">
        <p14:creationId xmlns:p14="http://schemas.microsoft.com/office/powerpoint/2010/main" val="5356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 sz="2400"/>
          </a:p>
        </p:txBody>
      </p:sp>
      <p:pic>
        <p:nvPicPr>
          <p:cNvPr id="41" name="Google Shape;1668;p27">
            <a:extLst>
              <a:ext uri="{FF2B5EF4-FFF2-40B4-BE49-F238E27FC236}">
                <a16:creationId xmlns:a16="http://schemas.microsoft.com/office/drawing/2014/main" id="{DFD7B01E-EE58-A0F5-531A-E97E66D83216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10300119" y="-1206711"/>
            <a:ext cx="5364835" cy="20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8;p27">
            <a:extLst>
              <a:ext uri="{FF2B5EF4-FFF2-40B4-BE49-F238E27FC236}">
                <a16:creationId xmlns:a16="http://schemas.microsoft.com/office/drawing/2014/main" id="{280A8210-4DF6-EB02-BFE7-DBF03602C32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1583030" y="6551253"/>
            <a:ext cx="5364835" cy="20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F5A4D78D-2E2D-B87C-B0B7-8A554DB58C59}"/>
              </a:ext>
            </a:extLst>
          </p:cNvPr>
          <p:cNvSpPr/>
          <p:nvPr/>
        </p:nvSpPr>
        <p:spPr>
          <a:xfrm rot="5400000">
            <a:off x="3680418" y="2408487"/>
            <a:ext cx="3311962" cy="4788102"/>
          </a:xfrm>
          <a:custGeom>
            <a:avLst/>
            <a:gdLst>
              <a:gd name="connsiteX0" fmla="*/ 1052064 w 3855828"/>
              <a:gd name="connsiteY0" fmla="*/ 0 h 5739146"/>
              <a:gd name="connsiteX1" fmla="*/ 3855828 w 3855828"/>
              <a:gd name="connsiteY1" fmla="*/ 2869573 h 5739146"/>
              <a:gd name="connsiteX2" fmla="*/ 1052064 w 3855828"/>
              <a:gd name="connsiteY2" fmla="*/ 5739146 h 5739146"/>
              <a:gd name="connsiteX3" fmla="*/ 218311 w 3855828"/>
              <a:gd name="connsiteY3" fmla="*/ 5610136 h 5739146"/>
              <a:gd name="connsiteX4" fmla="*/ 0 w 3855828"/>
              <a:gd name="connsiteY4" fmla="*/ 5528358 h 5739146"/>
              <a:gd name="connsiteX5" fmla="*/ 68858 w 3855828"/>
              <a:gd name="connsiteY5" fmla="*/ 5510237 h 5739146"/>
              <a:gd name="connsiteX6" fmla="*/ 2038868 w 3855828"/>
              <a:gd name="connsiteY6" fmla="*/ 2769674 h 5739146"/>
              <a:gd name="connsiteX7" fmla="*/ 326456 w 3855828"/>
              <a:gd name="connsiteY7" fmla="*/ 125606 h 5739146"/>
              <a:gd name="connsiteX8" fmla="*/ 287169 w 3855828"/>
              <a:gd name="connsiteY8" fmla="*/ 110890 h 5739146"/>
              <a:gd name="connsiteX9" fmla="*/ 487008 w 3855828"/>
              <a:gd name="connsiteY9" fmla="*/ 58300 h 5739146"/>
              <a:gd name="connsiteX10" fmla="*/ 1052064 w 3855828"/>
              <a:gd name="connsiteY10" fmla="*/ 0 h 573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5828" h="5739146">
                <a:moveTo>
                  <a:pt x="1052064" y="0"/>
                </a:moveTo>
                <a:cubicBezTo>
                  <a:pt x="2600540" y="0"/>
                  <a:pt x="3855828" y="1284752"/>
                  <a:pt x="3855828" y="2869573"/>
                </a:cubicBezTo>
                <a:cubicBezTo>
                  <a:pt x="3855828" y="4454394"/>
                  <a:pt x="2600540" y="5739146"/>
                  <a:pt x="1052064" y="5739146"/>
                </a:cubicBezTo>
                <a:cubicBezTo>
                  <a:pt x="761725" y="5739146"/>
                  <a:pt x="481693" y="5693979"/>
                  <a:pt x="218311" y="5610136"/>
                </a:cubicBezTo>
                <a:lnTo>
                  <a:pt x="0" y="5528358"/>
                </a:lnTo>
                <a:lnTo>
                  <a:pt x="68858" y="5510237"/>
                </a:lnTo>
                <a:cubicBezTo>
                  <a:pt x="1210182" y="5146916"/>
                  <a:pt x="2038868" y="4057341"/>
                  <a:pt x="2038868" y="2769674"/>
                </a:cubicBezTo>
                <a:cubicBezTo>
                  <a:pt x="2038868" y="1581058"/>
                  <a:pt x="1332769" y="561231"/>
                  <a:pt x="326456" y="125606"/>
                </a:cubicBezTo>
                <a:lnTo>
                  <a:pt x="287169" y="110890"/>
                </a:lnTo>
                <a:lnTo>
                  <a:pt x="487008" y="58300"/>
                </a:lnTo>
                <a:cubicBezTo>
                  <a:pt x="669526" y="20074"/>
                  <a:pt x="858505" y="0"/>
                  <a:pt x="1052064" y="0"/>
                </a:cubicBezTo>
                <a:close/>
              </a:path>
            </a:pathLst>
          </a:custGeom>
          <a:solidFill>
            <a:srgbClr val="FFF7F4"/>
          </a:solidFill>
          <a:ln w="28575">
            <a:solidFill>
              <a:srgbClr val="04273D"/>
            </a:solidFill>
          </a:ln>
          <a:effectLst>
            <a:innerShdw blurRad="520236">
              <a:srgbClr val="4D6582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SA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C69917C-603C-32D2-C354-5BB9B76D8FBC}"/>
              </a:ext>
            </a:extLst>
          </p:cNvPr>
          <p:cNvSpPr/>
          <p:nvPr/>
        </p:nvSpPr>
        <p:spPr>
          <a:xfrm>
            <a:off x="5707314" y="1964125"/>
            <a:ext cx="3421726" cy="4634506"/>
          </a:xfrm>
          <a:custGeom>
            <a:avLst/>
            <a:gdLst>
              <a:gd name="connsiteX0" fmla="*/ 1052064 w 3855828"/>
              <a:gd name="connsiteY0" fmla="*/ 0 h 5739146"/>
              <a:gd name="connsiteX1" fmla="*/ 3855828 w 3855828"/>
              <a:gd name="connsiteY1" fmla="*/ 2869573 h 5739146"/>
              <a:gd name="connsiteX2" fmla="*/ 1052064 w 3855828"/>
              <a:gd name="connsiteY2" fmla="*/ 5739146 h 5739146"/>
              <a:gd name="connsiteX3" fmla="*/ 218311 w 3855828"/>
              <a:gd name="connsiteY3" fmla="*/ 5610136 h 5739146"/>
              <a:gd name="connsiteX4" fmla="*/ 0 w 3855828"/>
              <a:gd name="connsiteY4" fmla="*/ 5528358 h 5739146"/>
              <a:gd name="connsiteX5" fmla="*/ 68858 w 3855828"/>
              <a:gd name="connsiteY5" fmla="*/ 5510237 h 5739146"/>
              <a:gd name="connsiteX6" fmla="*/ 2038868 w 3855828"/>
              <a:gd name="connsiteY6" fmla="*/ 2769674 h 5739146"/>
              <a:gd name="connsiteX7" fmla="*/ 326456 w 3855828"/>
              <a:gd name="connsiteY7" fmla="*/ 125606 h 5739146"/>
              <a:gd name="connsiteX8" fmla="*/ 287169 w 3855828"/>
              <a:gd name="connsiteY8" fmla="*/ 110890 h 5739146"/>
              <a:gd name="connsiteX9" fmla="*/ 487008 w 3855828"/>
              <a:gd name="connsiteY9" fmla="*/ 58300 h 5739146"/>
              <a:gd name="connsiteX10" fmla="*/ 1052064 w 3855828"/>
              <a:gd name="connsiteY10" fmla="*/ 0 h 573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5828" h="5739146">
                <a:moveTo>
                  <a:pt x="1052064" y="0"/>
                </a:moveTo>
                <a:cubicBezTo>
                  <a:pt x="2600540" y="0"/>
                  <a:pt x="3855828" y="1284752"/>
                  <a:pt x="3855828" y="2869573"/>
                </a:cubicBezTo>
                <a:cubicBezTo>
                  <a:pt x="3855828" y="4454394"/>
                  <a:pt x="2600540" y="5739146"/>
                  <a:pt x="1052064" y="5739146"/>
                </a:cubicBezTo>
                <a:cubicBezTo>
                  <a:pt x="761725" y="5739146"/>
                  <a:pt x="481693" y="5693979"/>
                  <a:pt x="218311" y="5610136"/>
                </a:cubicBezTo>
                <a:lnTo>
                  <a:pt x="0" y="5528358"/>
                </a:lnTo>
                <a:lnTo>
                  <a:pt x="68858" y="5510237"/>
                </a:lnTo>
                <a:cubicBezTo>
                  <a:pt x="1210182" y="5146916"/>
                  <a:pt x="2038868" y="4057341"/>
                  <a:pt x="2038868" y="2769674"/>
                </a:cubicBezTo>
                <a:cubicBezTo>
                  <a:pt x="2038868" y="1581058"/>
                  <a:pt x="1332769" y="561231"/>
                  <a:pt x="326456" y="125606"/>
                </a:cubicBezTo>
                <a:lnTo>
                  <a:pt x="287169" y="110890"/>
                </a:lnTo>
                <a:lnTo>
                  <a:pt x="487008" y="58300"/>
                </a:lnTo>
                <a:cubicBezTo>
                  <a:pt x="669526" y="20074"/>
                  <a:pt x="858505" y="0"/>
                  <a:pt x="1052064" y="0"/>
                </a:cubicBezTo>
                <a:close/>
              </a:path>
            </a:pathLst>
          </a:custGeom>
          <a:solidFill>
            <a:srgbClr val="AFBDCF"/>
          </a:solidFill>
          <a:ln w="28575">
            <a:solidFill>
              <a:srgbClr val="04273D"/>
            </a:solidFill>
          </a:ln>
          <a:effectLst>
            <a:innerShdw blurRad="520236">
              <a:srgbClr val="04273D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09792B5-8ADC-99D7-03C5-17CD1B7031E5}"/>
              </a:ext>
            </a:extLst>
          </p:cNvPr>
          <p:cNvSpPr/>
          <p:nvPr/>
        </p:nvSpPr>
        <p:spPr>
          <a:xfrm rot="16200000">
            <a:off x="5167858" y="-340458"/>
            <a:ext cx="3311962" cy="4788102"/>
          </a:xfrm>
          <a:custGeom>
            <a:avLst/>
            <a:gdLst>
              <a:gd name="connsiteX0" fmla="*/ 1052064 w 3855828"/>
              <a:gd name="connsiteY0" fmla="*/ 0 h 5739146"/>
              <a:gd name="connsiteX1" fmla="*/ 3855828 w 3855828"/>
              <a:gd name="connsiteY1" fmla="*/ 2869573 h 5739146"/>
              <a:gd name="connsiteX2" fmla="*/ 1052064 w 3855828"/>
              <a:gd name="connsiteY2" fmla="*/ 5739146 h 5739146"/>
              <a:gd name="connsiteX3" fmla="*/ 218311 w 3855828"/>
              <a:gd name="connsiteY3" fmla="*/ 5610136 h 5739146"/>
              <a:gd name="connsiteX4" fmla="*/ 0 w 3855828"/>
              <a:gd name="connsiteY4" fmla="*/ 5528358 h 5739146"/>
              <a:gd name="connsiteX5" fmla="*/ 68858 w 3855828"/>
              <a:gd name="connsiteY5" fmla="*/ 5510237 h 5739146"/>
              <a:gd name="connsiteX6" fmla="*/ 2038868 w 3855828"/>
              <a:gd name="connsiteY6" fmla="*/ 2769674 h 5739146"/>
              <a:gd name="connsiteX7" fmla="*/ 326456 w 3855828"/>
              <a:gd name="connsiteY7" fmla="*/ 125606 h 5739146"/>
              <a:gd name="connsiteX8" fmla="*/ 287169 w 3855828"/>
              <a:gd name="connsiteY8" fmla="*/ 110890 h 5739146"/>
              <a:gd name="connsiteX9" fmla="*/ 487008 w 3855828"/>
              <a:gd name="connsiteY9" fmla="*/ 58300 h 5739146"/>
              <a:gd name="connsiteX10" fmla="*/ 1052064 w 3855828"/>
              <a:gd name="connsiteY10" fmla="*/ 0 h 573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5828" h="5739146">
                <a:moveTo>
                  <a:pt x="1052064" y="0"/>
                </a:moveTo>
                <a:cubicBezTo>
                  <a:pt x="2600540" y="0"/>
                  <a:pt x="3855828" y="1284752"/>
                  <a:pt x="3855828" y="2869573"/>
                </a:cubicBezTo>
                <a:cubicBezTo>
                  <a:pt x="3855828" y="4454394"/>
                  <a:pt x="2600540" y="5739146"/>
                  <a:pt x="1052064" y="5739146"/>
                </a:cubicBezTo>
                <a:cubicBezTo>
                  <a:pt x="761725" y="5739146"/>
                  <a:pt x="481693" y="5693979"/>
                  <a:pt x="218311" y="5610136"/>
                </a:cubicBezTo>
                <a:lnTo>
                  <a:pt x="0" y="5528358"/>
                </a:lnTo>
                <a:lnTo>
                  <a:pt x="68858" y="5510237"/>
                </a:lnTo>
                <a:cubicBezTo>
                  <a:pt x="1210182" y="5146916"/>
                  <a:pt x="2038868" y="4057341"/>
                  <a:pt x="2038868" y="2769674"/>
                </a:cubicBezTo>
                <a:cubicBezTo>
                  <a:pt x="2038868" y="1581058"/>
                  <a:pt x="1332769" y="561231"/>
                  <a:pt x="326456" y="125606"/>
                </a:cubicBezTo>
                <a:lnTo>
                  <a:pt x="287169" y="110890"/>
                </a:lnTo>
                <a:lnTo>
                  <a:pt x="487008" y="58300"/>
                </a:lnTo>
                <a:cubicBezTo>
                  <a:pt x="669526" y="20074"/>
                  <a:pt x="858505" y="0"/>
                  <a:pt x="1052064" y="0"/>
                </a:cubicBezTo>
                <a:close/>
              </a:path>
            </a:pathLst>
          </a:custGeom>
          <a:solidFill>
            <a:srgbClr val="04273D"/>
          </a:solidFill>
          <a:ln w="28575">
            <a:solidFill>
              <a:srgbClr val="04273D"/>
            </a:solidFill>
          </a:ln>
          <a:effectLst>
            <a:innerShdw blurRad="520236">
              <a:srgbClr val="43546A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SA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EB54788-90A8-A596-255A-4E1C97F89F3F}"/>
              </a:ext>
            </a:extLst>
          </p:cNvPr>
          <p:cNvSpPr/>
          <p:nvPr/>
        </p:nvSpPr>
        <p:spPr>
          <a:xfrm rot="10800000">
            <a:off x="2871198" y="110531"/>
            <a:ext cx="3421726" cy="4634506"/>
          </a:xfrm>
          <a:custGeom>
            <a:avLst/>
            <a:gdLst>
              <a:gd name="connsiteX0" fmla="*/ 1052064 w 3855828"/>
              <a:gd name="connsiteY0" fmla="*/ 0 h 5739146"/>
              <a:gd name="connsiteX1" fmla="*/ 3855828 w 3855828"/>
              <a:gd name="connsiteY1" fmla="*/ 2869573 h 5739146"/>
              <a:gd name="connsiteX2" fmla="*/ 1052064 w 3855828"/>
              <a:gd name="connsiteY2" fmla="*/ 5739146 h 5739146"/>
              <a:gd name="connsiteX3" fmla="*/ 218311 w 3855828"/>
              <a:gd name="connsiteY3" fmla="*/ 5610136 h 5739146"/>
              <a:gd name="connsiteX4" fmla="*/ 0 w 3855828"/>
              <a:gd name="connsiteY4" fmla="*/ 5528358 h 5739146"/>
              <a:gd name="connsiteX5" fmla="*/ 68858 w 3855828"/>
              <a:gd name="connsiteY5" fmla="*/ 5510237 h 5739146"/>
              <a:gd name="connsiteX6" fmla="*/ 2038868 w 3855828"/>
              <a:gd name="connsiteY6" fmla="*/ 2769674 h 5739146"/>
              <a:gd name="connsiteX7" fmla="*/ 326456 w 3855828"/>
              <a:gd name="connsiteY7" fmla="*/ 125606 h 5739146"/>
              <a:gd name="connsiteX8" fmla="*/ 287169 w 3855828"/>
              <a:gd name="connsiteY8" fmla="*/ 110890 h 5739146"/>
              <a:gd name="connsiteX9" fmla="*/ 487008 w 3855828"/>
              <a:gd name="connsiteY9" fmla="*/ 58300 h 5739146"/>
              <a:gd name="connsiteX10" fmla="*/ 1052064 w 3855828"/>
              <a:gd name="connsiteY10" fmla="*/ 0 h 573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5828" h="5739146">
                <a:moveTo>
                  <a:pt x="1052064" y="0"/>
                </a:moveTo>
                <a:cubicBezTo>
                  <a:pt x="2600540" y="0"/>
                  <a:pt x="3855828" y="1284752"/>
                  <a:pt x="3855828" y="2869573"/>
                </a:cubicBezTo>
                <a:cubicBezTo>
                  <a:pt x="3855828" y="4454394"/>
                  <a:pt x="2600540" y="5739146"/>
                  <a:pt x="1052064" y="5739146"/>
                </a:cubicBezTo>
                <a:cubicBezTo>
                  <a:pt x="761725" y="5739146"/>
                  <a:pt x="481693" y="5693979"/>
                  <a:pt x="218311" y="5610136"/>
                </a:cubicBezTo>
                <a:lnTo>
                  <a:pt x="0" y="5528358"/>
                </a:lnTo>
                <a:lnTo>
                  <a:pt x="68858" y="5510237"/>
                </a:lnTo>
                <a:cubicBezTo>
                  <a:pt x="1210182" y="5146916"/>
                  <a:pt x="2038868" y="4057341"/>
                  <a:pt x="2038868" y="2769674"/>
                </a:cubicBezTo>
                <a:cubicBezTo>
                  <a:pt x="2038868" y="1581058"/>
                  <a:pt x="1332769" y="561231"/>
                  <a:pt x="326456" y="125606"/>
                </a:cubicBezTo>
                <a:lnTo>
                  <a:pt x="287169" y="110890"/>
                </a:lnTo>
                <a:lnTo>
                  <a:pt x="487008" y="58300"/>
                </a:lnTo>
                <a:cubicBezTo>
                  <a:pt x="669526" y="20074"/>
                  <a:pt x="858505" y="0"/>
                  <a:pt x="1052064" y="0"/>
                </a:cubicBezTo>
                <a:close/>
              </a:path>
            </a:pathLst>
          </a:custGeom>
          <a:solidFill>
            <a:srgbClr val="6C89B1"/>
          </a:solidFill>
          <a:ln w="28575">
            <a:solidFill>
              <a:srgbClr val="04273D"/>
            </a:solidFill>
          </a:ln>
          <a:effectLst>
            <a:innerShdw blurRad="520236">
              <a:srgbClr val="04273D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SA" dirty="0"/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4C92FB46-298D-BEA9-D9F7-F79457A45F09}"/>
              </a:ext>
            </a:extLst>
          </p:cNvPr>
          <p:cNvSpPr txBox="1">
            <a:spLocks/>
          </p:cNvSpPr>
          <p:nvPr/>
        </p:nvSpPr>
        <p:spPr>
          <a:xfrm>
            <a:off x="4563954" y="2665713"/>
            <a:ext cx="3037308" cy="13965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en-US" sz="4800" b="1" dirty="0">
                <a:solidFill>
                  <a:srgbClr val="FFF7F4"/>
                </a:solidFill>
                <a:latin typeface="SignPainter-HouseScript" panose="02000006070000020004" pitchFamily="2" charset="0"/>
              </a:rPr>
              <a:t>System Components</a:t>
            </a:r>
          </a:p>
          <a:p>
            <a:pPr algn="ctr"/>
            <a:endParaRPr lang="en-US" sz="4800" b="1" dirty="0">
              <a:solidFill>
                <a:schemeClr val="tx2">
                  <a:lumMod val="75000"/>
                </a:schemeClr>
              </a:solidFill>
              <a:latin typeface="SignPainter-HouseScript" panose="0200000607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5096D-051B-D457-21C8-C2F20D5AC2CA}"/>
              </a:ext>
            </a:extLst>
          </p:cNvPr>
          <p:cNvSpPr txBox="1"/>
          <p:nvPr/>
        </p:nvSpPr>
        <p:spPr>
          <a:xfrm>
            <a:off x="149689" y="1420893"/>
            <a:ext cx="2866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en-US" sz="2000" b="1" dirty="0">
                <a:solidFill>
                  <a:srgbClr val="B4C7DE"/>
                </a:solidFill>
                <a:latin typeface="Exo 2 Black" pitchFamily="2" charset="77"/>
                <a:ea typeface="Exo 2 Black" pitchFamily="2" charset="77"/>
              </a:rPr>
              <a:t>Fronted (React)</a:t>
            </a:r>
            <a:endParaRPr lang="en-SA" sz="2000" b="1" dirty="0">
              <a:solidFill>
                <a:srgbClr val="B4C7DE"/>
              </a:solidFill>
              <a:latin typeface="Exo 2 Black" pitchFamily="2" charset="77"/>
              <a:ea typeface="Exo 2 Blac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1C006-04C6-6F84-0DB7-B3D005F1FB32}"/>
              </a:ext>
            </a:extLst>
          </p:cNvPr>
          <p:cNvSpPr txBox="1"/>
          <p:nvPr/>
        </p:nvSpPr>
        <p:spPr>
          <a:xfrm>
            <a:off x="279373" y="2108248"/>
            <a:ext cx="2607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7F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Built with React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7F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Clean UI for short link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7F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Shows analytics (visits count)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CAAAF-788E-9D8D-FD52-18D5E662D4E9}"/>
              </a:ext>
            </a:extLst>
          </p:cNvPr>
          <p:cNvSpPr txBox="1"/>
          <p:nvPr/>
        </p:nvSpPr>
        <p:spPr>
          <a:xfrm>
            <a:off x="8710495" y="4052676"/>
            <a:ext cx="3490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2000" b="1" dirty="0">
                <a:solidFill>
                  <a:schemeClr val="bg1"/>
                </a:solidFill>
                <a:latin typeface="Exo 2 Black" pitchFamily="2" charset="77"/>
                <a:ea typeface="Exo 2 Black" pitchFamily="2" charset="77"/>
              </a:rPr>
              <a:t>CI/CD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D4BFA-5A3C-741D-6083-CAC883E332CD}"/>
              </a:ext>
            </a:extLst>
          </p:cNvPr>
          <p:cNvSpPr txBox="1"/>
          <p:nvPr/>
        </p:nvSpPr>
        <p:spPr>
          <a:xfrm>
            <a:off x="9231886" y="4523794"/>
            <a:ext cx="2780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Automated build and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Auto-deploy to cluster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7C761-DA44-EA9F-6935-6F6A2B7FD81B}"/>
              </a:ext>
            </a:extLst>
          </p:cNvPr>
          <p:cNvSpPr txBox="1"/>
          <p:nvPr/>
        </p:nvSpPr>
        <p:spPr>
          <a:xfrm>
            <a:off x="-107622" y="4443057"/>
            <a:ext cx="3419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2000" b="1" dirty="0">
                <a:solidFill>
                  <a:srgbClr val="FFF7F4"/>
                </a:solidFill>
                <a:latin typeface="Exo 2 Black" pitchFamily="2" charset="77"/>
                <a:ea typeface="Exo 2 Black" pitchFamily="2" charset="77"/>
              </a:rPr>
              <a:t>Backend (Node.js)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2E168-8B56-E266-A954-DE88EBC751EB}"/>
              </a:ext>
            </a:extLst>
          </p:cNvPr>
          <p:cNvSpPr txBox="1"/>
          <p:nvPr/>
        </p:nvSpPr>
        <p:spPr>
          <a:xfrm>
            <a:off x="342575" y="4985459"/>
            <a:ext cx="29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URL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URL redirection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URL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FBDC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RESTful API architecture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544524-48C8-6AE3-4CD3-9660955BB842}"/>
              </a:ext>
            </a:extLst>
          </p:cNvPr>
          <p:cNvSpPr txBox="1"/>
          <p:nvPr/>
        </p:nvSpPr>
        <p:spPr>
          <a:xfrm>
            <a:off x="7970533" y="1535338"/>
            <a:ext cx="4659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AFBDCF"/>
                </a:solidFill>
                <a:latin typeface="Exo 2 Black" pitchFamily="2" charset="77"/>
                <a:ea typeface="Exo 2 Black" pitchFamily="2" charset="77"/>
              </a:rPr>
              <a:t>Monitoring</a:t>
            </a:r>
            <a:endParaRPr lang="en-SA" sz="2000" b="1" dirty="0">
              <a:solidFill>
                <a:srgbClr val="AFBDCF"/>
              </a:solidFill>
              <a:latin typeface="Exo 2 Black" pitchFamily="2" charset="77"/>
              <a:ea typeface="Exo 2 Black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E20F9-D7CB-5AE5-FF6D-A7D0EC7442F3}"/>
              </a:ext>
            </a:extLst>
          </p:cNvPr>
          <p:cNvSpPr txBox="1"/>
          <p:nvPr/>
        </p:nvSpPr>
        <p:spPr>
          <a:xfrm>
            <a:off x="9352057" y="2200522"/>
            <a:ext cx="28486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Prometheus: Metrics exporter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Grafana: Dashboard for system health</a:t>
            </a:r>
          </a:p>
        </p:txBody>
      </p:sp>
    </p:spTree>
    <p:extLst>
      <p:ext uri="{BB962C8B-B14F-4D97-AF65-F5344CB8AC3E}">
        <p14:creationId xmlns:p14="http://schemas.microsoft.com/office/powerpoint/2010/main" val="225531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1" grpId="1" animBg="1"/>
      <p:bldP spid="22" grpId="1" animBg="1"/>
      <p:bldP spid="24" grpId="1" animBg="1"/>
      <p:bldP spid="28" grpId="0"/>
      <p:bldP spid="12" grpId="0"/>
      <p:bldP spid="14" grpId="0"/>
      <p:bldP spid="16" grpId="0"/>
      <p:bldP spid="19" grpId="0"/>
      <p:bldP spid="26" grpId="0"/>
      <p:bldP spid="29" grpId="0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68EED1D-E3A6-20A6-5B1A-8CD80991D938}"/>
              </a:ext>
            </a:extLst>
          </p:cNvPr>
          <p:cNvGrpSpPr/>
          <p:nvPr/>
        </p:nvGrpSpPr>
        <p:grpSpPr>
          <a:xfrm>
            <a:off x="9042036" y="0"/>
            <a:ext cx="3176486" cy="6858000"/>
            <a:chOff x="9042036" y="0"/>
            <a:chExt cx="317648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97CDE7-C0A9-ACA8-CD6C-1F77612923AA}"/>
                </a:ext>
              </a:extLst>
            </p:cNvPr>
            <p:cNvSpPr/>
            <p:nvPr/>
          </p:nvSpPr>
          <p:spPr>
            <a:xfrm>
              <a:off x="9278852" y="0"/>
              <a:ext cx="2682390" cy="6858000"/>
            </a:xfrm>
            <a:prstGeom prst="rect">
              <a:avLst/>
            </a:prstGeom>
            <a:solidFill>
              <a:srgbClr val="FFF7F3"/>
            </a:solidFill>
            <a:ln>
              <a:noFill/>
            </a:ln>
            <a:effectLst>
              <a:outerShdw blurRad="394192" dist="38100" dir="528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D0AD5FE-5D95-B473-97CE-67416383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9697020" y="408698"/>
              <a:ext cx="2072326" cy="2072326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5CEB459-41BC-B96B-CC70-612CA7521E9E}"/>
                </a:ext>
              </a:extLst>
            </p:cNvPr>
            <p:cNvSpPr txBox="1"/>
            <p:nvPr/>
          </p:nvSpPr>
          <p:spPr>
            <a:xfrm>
              <a:off x="9323681" y="3918774"/>
              <a:ext cx="26823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4273D"/>
                  </a:solidFill>
                  <a:effectLst/>
                  <a:latin typeface="Exo 2" pitchFamily="2" charset="77"/>
                  <a:ea typeface="Exo 2" pitchFamily="2" charset="77"/>
                </a:rPr>
                <a:t>80MB fronted, 200MB backend</a:t>
              </a:r>
            </a:p>
          </p:txBody>
        </p:sp>
        <p:sp>
          <p:nvSpPr>
            <p:cNvPr id="197" name="Title 3">
              <a:extLst>
                <a:ext uri="{FF2B5EF4-FFF2-40B4-BE49-F238E27FC236}">
                  <a16:creationId xmlns:a16="http://schemas.microsoft.com/office/drawing/2014/main" id="{050B7DE1-D0FC-017F-9CC1-537CC8164585}"/>
                </a:ext>
              </a:extLst>
            </p:cNvPr>
            <p:cNvSpPr txBox="1">
              <a:spLocks/>
            </p:cNvSpPr>
            <p:nvPr/>
          </p:nvSpPr>
          <p:spPr>
            <a:xfrm>
              <a:off x="9042036" y="2524251"/>
              <a:ext cx="3176486" cy="73912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kern="1200">
                  <a:solidFill>
                    <a:schemeClr val="bg1"/>
                  </a:solidFill>
                  <a:latin typeface="Rubik" pitchFamily="2" charset="-79"/>
                  <a:ea typeface="+mj-ea"/>
                  <a:cs typeface="Rubik" pitchFamily="2" charset="-79"/>
                </a:defRPr>
              </a:lvl1pPr>
            </a:lstStyle>
            <a:p>
              <a:pPr algn="ctr"/>
              <a:r>
                <a:rPr lang="en-US" sz="3600" b="1" dirty="0">
                  <a:solidFill>
                    <a:srgbClr val="04273D"/>
                  </a:solidFill>
                  <a:latin typeface="SignPainter-HouseScript" panose="02000006070000020004" pitchFamily="2" charset="0"/>
                </a:rPr>
                <a:t>Result</a:t>
              </a:r>
            </a:p>
            <a:p>
              <a:pPr algn="ctr"/>
              <a:endParaRPr lang="en-US" sz="3600" b="1" dirty="0">
                <a:solidFill>
                  <a:srgbClr val="04273D"/>
                </a:solidFill>
                <a:latin typeface="SignPainter-HouseScript" panose="02000006070000020004" pitchFamily="2" charset="0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26A5359-5544-8EFF-E5EE-BF9AB567787E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29" y="3307016"/>
              <a:ext cx="2394812" cy="0"/>
            </a:xfrm>
            <a:prstGeom prst="line">
              <a:avLst/>
            </a:prstGeom>
            <a:ln w="38100">
              <a:solidFill>
                <a:srgbClr val="0427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435C2B-D9F1-E391-BEAE-F8CE6975A5C0}"/>
              </a:ext>
            </a:extLst>
          </p:cNvPr>
          <p:cNvGrpSpPr/>
          <p:nvPr/>
        </p:nvGrpSpPr>
        <p:grpSpPr>
          <a:xfrm>
            <a:off x="6224568" y="0"/>
            <a:ext cx="3176486" cy="6858000"/>
            <a:chOff x="6224568" y="0"/>
            <a:chExt cx="3176486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7CB653-23D3-94EF-CC3D-23CDC7863151}"/>
                </a:ext>
              </a:extLst>
            </p:cNvPr>
            <p:cNvSpPr/>
            <p:nvPr/>
          </p:nvSpPr>
          <p:spPr>
            <a:xfrm>
              <a:off x="6460297" y="0"/>
              <a:ext cx="2682390" cy="6858000"/>
            </a:xfrm>
            <a:prstGeom prst="rect">
              <a:avLst/>
            </a:prstGeom>
            <a:solidFill>
              <a:srgbClr val="FFF7F3"/>
            </a:solidFill>
            <a:ln>
              <a:noFill/>
            </a:ln>
            <a:effectLst>
              <a:outerShdw blurRad="394192" dist="38100" dir="528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dirty="0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AF79CDB-C918-44F8-6C33-67F68351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792632" y="368792"/>
              <a:ext cx="1931644" cy="1931644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96D3996-B523-C12E-68C7-F838B5882D54}"/>
                </a:ext>
              </a:extLst>
            </p:cNvPr>
            <p:cNvSpPr txBox="1"/>
            <p:nvPr/>
          </p:nvSpPr>
          <p:spPr>
            <a:xfrm>
              <a:off x="6508558" y="3704380"/>
              <a:ext cx="268239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ffectLst/>
                  <a:latin typeface="Exo 2" pitchFamily="2" charset="77"/>
                  <a:ea typeface="Exo 2" pitchFamily="2" charset="77"/>
                </a:rPr>
                <a:t>Copy Artifacts only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Exo 2" pitchFamily="2" charset="77"/>
                  <a:ea typeface="Exo 2" pitchFamily="2" charset="77"/>
                </a:rPr>
                <a:t>Alpine Linux base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ffectLst/>
                  <a:latin typeface="Exo 2" pitchFamily="2" charset="77"/>
                  <a:ea typeface="Exo 2" pitchFamily="2" charset="77"/>
                </a:rPr>
                <a:t>90% smaller images</a:t>
              </a:r>
            </a:p>
          </p:txBody>
        </p:sp>
        <p:sp>
          <p:nvSpPr>
            <p:cNvPr id="194" name="Title 3">
              <a:extLst>
                <a:ext uri="{FF2B5EF4-FFF2-40B4-BE49-F238E27FC236}">
                  <a16:creationId xmlns:a16="http://schemas.microsoft.com/office/drawing/2014/main" id="{C25D2F99-3304-AC6A-1C64-C5AC24E2BE67}"/>
                </a:ext>
              </a:extLst>
            </p:cNvPr>
            <p:cNvSpPr txBox="1">
              <a:spLocks/>
            </p:cNvSpPr>
            <p:nvPr/>
          </p:nvSpPr>
          <p:spPr>
            <a:xfrm>
              <a:off x="6224568" y="2308514"/>
              <a:ext cx="3176486" cy="73912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kern="1200">
                  <a:solidFill>
                    <a:schemeClr val="bg1"/>
                  </a:solidFill>
                  <a:latin typeface="Rubik" pitchFamily="2" charset="-79"/>
                  <a:ea typeface="+mj-ea"/>
                  <a:cs typeface="Rubik" pitchFamily="2" charset="-79"/>
                </a:defRPr>
              </a:lvl1pPr>
            </a:lstStyle>
            <a:p>
              <a:pPr algn="ctr"/>
              <a:r>
                <a:rPr lang="en-US" sz="3600" b="1" dirty="0">
                  <a:solidFill>
                    <a:srgbClr val="04273D"/>
                  </a:solidFill>
                  <a:latin typeface="SignPainter-HouseScript" panose="02000006070000020004" pitchFamily="2" charset="0"/>
                </a:rPr>
                <a:t>Remote Area Residents</a:t>
              </a:r>
            </a:p>
            <a:p>
              <a:pPr algn="ctr"/>
              <a:endParaRPr lang="en-US" sz="3600" b="1" dirty="0">
                <a:solidFill>
                  <a:srgbClr val="04273D"/>
                </a:solidFill>
                <a:latin typeface="SignPainter-HouseScript" panose="02000006070000020004" pitchFamily="2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91208A-CEA5-6973-0FE8-53EAAE49FEB6}"/>
                </a:ext>
              </a:extLst>
            </p:cNvPr>
            <p:cNvCxnSpPr>
              <a:cxnSpLocks/>
            </p:cNvCxnSpPr>
            <p:nvPr/>
          </p:nvCxnSpPr>
          <p:spPr>
            <a:xfrm>
              <a:off x="6664161" y="3299825"/>
              <a:ext cx="2394812" cy="0"/>
            </a:xfrm>
            <a:prstGeom prst="line">
              <a:avLst/>
            </a:prstGeom>
            <a:ln w="38100">
              <a:solidFill>
                <a:srgbClr val="0427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oogle Shape;9763;p16">
            <a:extLst>
              <a:ext uri="{FF2B5EF4-FFF2-40B4-BE49-F238E27FC236}">
                <a16:creationId xmlns:a16="http://schemas.microsoft.com/office/drawing/2014/main" id="{CAF721DD-DD95-42C9-9D59-E750C36336A2}"/>
              </a:ext>
            </a:extLst>
          </p:cNvPr>
          <p:cNvGrpSpPr/>
          <p:nvPr/>
        </p:nvGrpSpPr>
        <p:grpSpPr>
          <a:xfrm>
            <a:off x="2116344" y="6322892"/>
            <a:ext cx="352733" cy="470963"/>
            <a:chOff x="903530" y="3806125"/>
            <a:chExt cx="264550" cy="353222"/>
          </a:xfrm>
          <a:noFill/>
        </p:grpSpPr>
        <p:sp>
          <p:nvSpPr>
            <p:cNvPr id="222" name="Google Shape;9764;p16">
              <a:extLst>
                <a:ext uri="{FF2B5EF4-FFF2-40B4-BE49-F238E27FC236}">
                  <a16:creationId xmlns:a16="http://schemas.microsoft.com/office/drawing/2014/main" id="{404A80F2-BF5E-4124-8B77-862B8E3D592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9765;p16">
              <a:extLst>
                <a:ext uri="{FF2B5EF4-FFF2-40B4-BE49-F238E27FC236}">
                  <a16:creationId xmlns:a16="http://schemas.microsoft.com/office/drawing/2014/main" id="{B4905B06-6178-4624-A56F-143ADA0D56AA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9766;p16">
              <a:extLst>
                <a:ext uri="{FF2B5EF4-FFF2-40B4-BE49-F238E27FC236}">
                  <a16:creationId xmlns:a16="http://schemas.microsoft.com/office/drawing/2014/main" id="{1FB1FD05-007D-43E1-83B7-C151F7EBB3E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9767;p16">
              <a:extLst>
                <a:ext uri="{FF2B5EF4-FFF2-40B4-BE49-F238E27FC236}">
                  <a16:creationId xmlns:a16="http://schemas.microsoft.com/office/drawing/2014/main" id="{83783041-F5C4-462C-AFE5-B0DA9B921F2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44625C-28BB-143D-A56D-FF230364D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sz="240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966992-73E6-E255-9C37-29685810CE0C}"/>
              </a:ext>
            </a:extLst>
          </p:cNvPr>
          <p:cNvGrpSpPr/>
          <p:nvPr/>
        </p:nvGrpSpPr>
        <p:grpSpPr>
          <a:xfrm>
            <a:off x="3394692" y="0"/>
            <a:ext cx="3176486" cy="6858000"/>
            <a:chOff x="3394692" y="0"/>
            <a:chExt cx="317648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509EB8-E016-DABD-A530-22EFF5939DDC}"/>
                </a:ext>
              </a:extLst>
            </p:cNvPr>
            <p:cNvSpPr/>
            <p:nvPr/>
          </p:nvSpPr>
          <p:spPr>
            <a:xfrm>
              <a:off x="3641740" y="0"/>
              <a:ext cx="2682391" cy="6858000"/>
            </a:xfrm>
            <a:prstGeom prst="rect">
              <a:avLst/>
            </a:prstGeom>
            <a:solidFill>
              <a:srgbClr val="FFF7F3"/>
            </a:solidFill>
            <a:ln>
              <a:noFill/>
            </a:ln>
            <a:effectLst>
              <a:outerShdw blurRad="394192" dist="38100" dir="528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4273D"/>
                </a:solidFill>
              </a:endParaRP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642045B9-8B27-7E82-CF89-65BE80DF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956337" y="366486"/>
              <a:ext cx="1883222" cy="18832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790E09-AAAC-CFA7-AFB8-EFE52136E612}"/>
                </a:ext>
              </a:extLst>
            </p:cNvPr>
            <p:cNvSpPr txBox="1"/>
            <p:nvPr/>
          </p:nvSpPr>
          <p:spPr>
            <a:xfrm>
              <a:off x="3706791" y="3673643"/>
              <a:ext cx="261220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ffectLst/>
                  <a:latin typeface="Exo 2" pitchFamily="2" charset="77"/>
                  <a:ea typeface="Exo 2" pitchFamily="2" charset="77"/>
                </a:rPr>
                <a:t>Compile TypeScript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Exo 2" pitchFamily="2" charset="77"/>
                  <a:ea typeface="Exo 2" pitchFamily="2" charset="77"/>
                </a:rPr>
                <a:t>Install dependencies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ffectLst/>
                  <a:latin typeface="Exo 2" pitchFamily="2" charset="77"/>
                  <a:ea typeface="Exo 2" pitchFamily="2" charset="77"/>
                </a:rPr>
                <a:t>Build React App </a:t>
              </a:r>
            </a:p>
          </p:txBody>
        </p: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7C8A5795-5D8D-EBAC-FA52-A88411FA2921}"/>
                </a:ext>
              </a:extLst>
            </p:cNvPr>
            <p:cNvSpPr txBox="1">
              <a:spLocks/>
            </p:cNvSpPr>
            <p:nvPr/>
          </p:nvSpPr>
          <p:spPr>
            <a:xfrm>
              <a:off x="3394692" y="2543637"/>
              <a:ext cx="3176486" cy="73912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kern="1200">
                  <a:solidFill>
                    <a:schemeClr val="bg1"/>
                  </a:solidFill>
                  <a:latin typeface="Rubik" pitchFamily="2" charset="-79"/>
                  <a:ea typeface="+mj-ea"/>
                  <a:cs typeface="Rubik" pitchFamily="2" charset="-79"/>
                </a:defRPr>
              </a:lvl1pPr>
            </a:lstStyle>
            <a:p>
              <a:pPr algn="ctr"/>
              <a:r>
                <a:rPr lang="en-US" sz="3600" b="1" dirty="0">
                  <a:solidFill>
                    <a:srgbClr val="04273D"/>
                  </a:solidFill>
                  <a:latin typeface="SignPainter-HouseScript" panose="02000006070000020004" pitchFamily="2" charset="0"/>
                </a:rPr>
                <a:t>Build Stage </a:t>
              </a:r>
            </a:p>
            <a:p>
              <a:pPr algn="ctr"/>
              <a:endParaRPr lang="en-US" sz="3600" b="1" dirty="0">
                <a:solidFill>
                  <a:srgbClr val="04273D"/>
                </a:solidFill>
                <a:latin typeface="SignPainter-HouseScript" panose="02000006070000020004" pitchFamily="2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D7A2F4-2CAB-289C-16E0-499A95398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15488" y="3287777"/>
              <a:ext cx="2394812" cy="0"/>
            </a:xfrm>
            <a:prstGeom prst="line">
              <a:avLst/>
            </a:prstGeom>
            <a:ln w="38100">
              <a:solidFill>
                <a:srgbClr val="0427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9BD860-55D3-F009-4231-65D95A36DF17}"/>
              </a:ext>
            </a:extLst>
          </p:cNvPr>
          <p:cNvGrpSpPr/>
          <p:nvPr/>
        </p:nvGrpSpPr>
        <p:grpSpPr>
          <a:xfrm>
            <a:off x="-86252" y="0"/>
            <a:ext cx="3723829" cy="6858000"/>
            <a:chOff x="-86252" y="0"/>
            <a:chExt cx="3723829" cy="685800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41EDA743-C863-19F8-0EA8-A38B82456C1A}"/>
                </a:ext>
              </a:extLst>
            </p:cNvPr>
            <p:cNvGrpSpPr/>
            <p:nvPr/>
          </p:nvGrpSpPr>
          <p:grpSpPr>
            <a:xfrm>
              <a:off x="-86252" y="0"/>
              <a:ext cx="3723829" cy="6858000"/>
              <a:chOff x="-86252" y="0"/>
              <a:chExt cx="372382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903F5E-5389-0CB6-DA4A-C7333B8BD221}"/>
                  </a:ext>
                </a:extLst>
              </p:cNvPr>
              <p:cNvSpPr/>
              <p:nvPr/>
            </p:nvSpPr>
            <p:spPr>
              <a:xfrm>
                <a:off x="12642" y="0"/>
                <a:ext cx="3505574" cy="6858000"/>
              </a:xfrm>
              <a:prstGeom prst="rect">
                <a:avLst/>
              </a:prstGeom>
              <a:solidFill>
                <a:srgbClr val="04273D"/>
              </a:solidFill>
              <a:ln>
                <a:noFill/>
              </a:ln>
              <a:effectLst>
                <a:outerShdw blurRad="394192" dist="38100" dir="5280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SA" dirty="0"/>
              </a:p>
            </p:txBody>
          </p:sp>
          <p:sp>
            <p:nvSpPr>
              <p:cNvPr id="39" name="Title 3">
                <a:extLst>
                  <a:ext uri="{FF2B5EF4-FFF2-40B4-BE49-F238E27FC236}">
                    <a16:creationId xmlns:a16="http://schemas.microsoft.com/office/drawing/2014/main" id="{C246067C-9D16-7A9E-8E21-1EF8AF322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6252" y="2300548"/>
                <a:ext cx="3723829" cy="739129"/>
              </a:xfrm>
              <a:prstGeom prst="rect">
                <a:avLst/>
              </a:prstGeom>
            </p:spPr>
            <p:txBody>
              <a:bodyPr/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500" kern="1200">
                    <a:solidFill>
                      <a:schemeClr val="bg1"/>
                    </a:solidFill>
                    <a:latin typeface="Rubik" pitchFamily="2" charset="-79"/>
                    <a:ea typeface="+mj-ea"/>
                    <a:cs typeface="Rubik" pitchFamily="2" charset="-79"/>
                  </a:defRPr>
                </a:lvl1pPr>
              </a:lstStyle>
              <a:p>
                <a:pPr algn="ctr"/>
                <a:r>
                  <a:rPr lang="en-US" sz="4800" b="1" i="0" dirty="0">
                    <a:effectLst/>
                    <a:latin typeface="SignPainter-HouseScript" panose="02000006070000020004" pitchFamily="2" charset="0"/>
                  </a:rPr>
                  <a:t>Containerization Strategy</a:t>
                </a:r>
                <a:endParaRPr lang="en-US" sz="8000" b="1" dirty="0">
                  <a:solidFill>
                    <a:schemeClr val="tx2">
                      <a:lumMod val="75000"/>
                    </a:schemeClr>
                  </a:solidFill>
                  <a:latin typeface="SignPainter-HouseScript" panose="02000006070000020004" pitchFamily="2" charset="0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9D5BE4-C216-B48E-63A5-B66CCC9032DD}"/>
                </a:ext>
              </a:extLst>
            </p:cNvPr>
            <p:cNvSpPr txBox="1"/>
            <p:nvPr/>
          </p:nvSpPr>
          <p:spPr>
            <a:xfrm>
              <a:off x="1012580" y="4042976"/>
              <a:ext cx="16712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r" defTabSz="914400" rtl="1" eaLnBrk="1" latinLnBrk="0" hangingPunct="1"/>
              <a:r>
                <a:rPr lang="en-US" sz="2400" b="1" i="0" dirty="0">
                  <a:solidFill>
                    <a:srgbClr val="AFBDCE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Docker</a:t>
              </a:r>
              <a:endParaRPr lang="en-SA" sz="2400" dirty="0">
                <a:solidFill>
                  <a:srgbClr val="AFBDCE"/>
                </a:solidFill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1E5A56C-A79E-50D6-3180-8D448BBA4896}"/>
                </a:ext>
              </a:extLst>
            </p:cNvPr>
            <p:cNvCxnSpPr>
              <a:cxnSpLocks/>
            </p:cNvCxnSpPr>
            <p:nvPr/>
          </p:nvCxnSpPr>
          <p:spPr>
            <a:xfrm>
              <a:off x="670506" y="3786541"/>
              <a:ext cx="239481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351AE0-C0C7-8CC7-6554-0ADB4B91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6035" y="4001673"/>
              <a:ext cx="46166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80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560</Words>
  <Application>Microsoft Office PowerPoint</Application>
  <PresentationFormat>Widescreen</PresentationFormat>
  <Paragraphs>157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Helvetica</vt:lpstr>
      <vt:lpstr>SignPainter-HouseScript</vt:lpstr>
      <vt:lpstr>Exo 2 Black</vt:lpstr>
      <vt:lpstr>Calibri</vt:lpstr>
      <vt:lpstr>Acme</vt:lpstr>
      <vt:lpstr>Arial</vt:lpstr>
      <vt:lpstr>Dubai</vt:lpstr>
      <vt:lpstr>Calibri Light</vt:lpstr>
      <vt:lpstr>Exo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زياد احمد عطيه محمد عبد الرازق</cp:lastModifiedBy>
  <cp:revision>29</cp:revision>
  <cp:lastPrinted>2025-11-13T21:28:04Z</cp:lastPrinted>
  <dcterms:created xsi:type="dcterms:W3CDTF">2025-10-11T07:46:41Z</dcterms:created>
  <dcterms:modified xsi:type="dcterms:W3CDTF">2025-12-11T02:55:00Z</dcterms:modified>
</cp:coreProperties>
</file>